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3"/>
  </p:notesMasterIdLst>
  <p:sldIdLst>
    <p:sldId id="267" r:id="rId2"/>
    <p:sldId id="268" r:id="rId3"/>
    <p:sldId id="269" r:id="rId4"/>
    <p:sldId id="371" r:id="rId5"/>
    <p:sldId id="375" r:id="rId6"/>
    <p:sldId id="383" r:id="rId7"/>
    <p:sldId id="384" r:id="rId8"/>
    <p:sldId id="385" r:id="rId9"/>
    <p:sldId id="373" r:id="rId10"/>
    <p:sldId id="413" r:id="rId11"/>
    <p:sldId id="409" r:id="rId12"/>
    <p:sldId id="412" r:id="rId13"/>
    <p:sldId id="401" r:id="rId14"/>
    <p:sldId id="377" r:id="rId15"/>
    <p:sldId id="402" r:id="rId16"/>
    <p:sldId id="403" r:id="rId17"/>
    <p:sldId id="414" r:id="rId18"/>
    <p:sldId id="406" r:id="rId19"/>
    <p:sldId id="390" r:id="rId20"/>
    <p:sldId id="387" r:id="rId21"/>
    <p:sldId id="381" r:id="rId2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69D813F9-F28E-0C44-A346-DEC14CF922E5}">
          <p14:sldIdLst>
            <p14:sldId id="267"/>
            <p14:sldId id="268"/>
            <p14:sldId id="269"/>
            <p14:sldId id="371"/>
            <p14:sldId id="375"/>
            <p14:sldId id="383"/>
            <p14:sldId id="384"/>
            <p14:sldId id="385"/>
            <p14:sldId id="373"/>
            <p14:sldId id="413"/>
            <p14:sldId id="409"/>
            <p14:sldId id="412"/>
            <p14:sldId id="401"/>
            <p14:sldId id="377"/>
            <p14:sldId id="402"/>
            <p14:sldId id="403"/>
            <p14:sldId id="414"/>
            <p14:sldId id="406"/>
            <p14:sldId id="390"/>
            <p14:sldId id="387"/>
            <p14:sldId id="38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D1D1"/>
    <a:srgbClr val="4756A0"/>
    <a:srgbClr val="B1C1E4"/>
    <a:srgbClr val="B9B9B9"/>
    <a:srgbClr val="F1F1F1"/>
    <a:srgbClr val="A6A6A6"/>
    <a:srgbClr val="595959"/>
    <a:srgbClr val="FBFBFB"/>
    <a:srgbClr val="FCFCFC"/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54"/>
    <p:restoredTop sz="94719"/>
  </p:normalViewPr>
  <p:slideViewPr>
    <p:cSldViewPr snapToGrid="0">
      <p:cViewPr varScale="1">
        <p:scale>
          <a:sx n="110" d="100"/>
          <a:sy n="110" d="100"/>
        </p:scale>
        <p:origin x="1368" y="10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5"/>
          <c:y val="9.0156754660335875E-2"/>
          <c:w val="0.5"/>
          <c:h val="0.8292279489049115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B1C1E4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D2E-2D4B-B55A-631E22352E35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D2E-2D4B-B55A-631E22352E35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6D2E-2D4B-B55A-631E22352E35}"/>
              </c:ext>
            </c:extLst>
          </c:dPt>
          <c:dPt>
            <c:idx val="3"/>
            <c:invertIfNegative val="0"/>
            <c:bubble3D val="0"/>
            <c:spPr>
              <a:solidFill>
                <a:srgbClr val="4756A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D2E-2D4B-B55A-631E22352E35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ru-RU" smtClean="0"/>
                      <a:t>46 133</a:t>
                    </a:r>
                    <a:r>
                      <a:rPr lang="en-US" smtClean="0"/>
                      <a:t>₽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"/>
                  <c:y val="8.81210102692200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6D2E-2D4B-B55A-631E22352E35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600" b="1" i="0" u="none" strike="noStrike" kern="1200" baseline="0">
                    <a:solidFill>
                      <a:srgbClr val="4756A0"/>
                    </a:solidFill>
                    <a:latin typeface="Arial Black" panose="020B0604020202020204" pitchFamily="34" charset="0"/>
                    <a:ea typeface="+mn-ea"/>
                    <a:cs typeface="Arial Black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сельское, лесное хозяйство, охота </c:v>
                </c:pt>
                <c:pt idx="1">
                  <c:v>гос. управление, соцобеспечение, безопасность</c:v>
                </c:pt>
                <c:pt idx="2">
                  <c:v>обеспечение электрической энергией, газом и паром</c:v>
                </c:pt>
                <c:pt idx="3">
                  <c:v>добыча полезных ископаемых</c:v>
                </c:pt>
              </c:strCache>
            </c:strRef>
          </c:cat>
          <c:val>
            <c:numRef>
              <c:f>Лист1!$B$2:$B$5</c:f>
              <c:numCache>
                <c:formatCode>#,##0\ [$₽-419]</c:formatCode>
                <c:ptCount val="4"/>
                <c:pt idx="0">
                  <c:v>46133</c:v>
                </c:pt>
                <c:pt idx="1">
                  <c:v>60304</c:v>
                </c:pt>
                <c:pt idx="2">
                  <c:v>54020</c:v>
                </c:pt>
                <c:pt idx="3">
                  <c:v>121477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6D2E-2D4B-B55A-631E22352E3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13"/>
        <c:overlap val="-18"/>
        <c:axId val="1288738480"/>
        <c:axId val="1288737392"/>
      </c:barChart>
      <c:catAx>
        <c:axId val="12887384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 algn="just">
              <a:defRPr sz="700" b="1" i="0" u="none" strike="noStrike" kern="1200" baseline="0">
                <a:solidFill>
                  <a:srgbClr val="4756A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288737392"/>
        <c:crosses val="autoZero"/>
        <c:auto val="1"/>
        <c:lblAlgn val="ctr"/>
        <c:lblOffset val="100"/>
        <c:noMultiLvlLbl val="0"/>
      </c:catAx>
      <c:valAx>
        <c:axId val="1288737392"/>
        <c:scaling>
          <c:orientation val="minMax"/>
        </c:scaling>
        <c:delete val="1"/>
        <c:axPos val="b"/>
        <c:numFmt formatCode="#,##0\ [$₽-419]" sourceLinked="1"/>
        <c:majorTickMark val="none"/>
        <c:minorTickMark val="none"/>
        <c:tickLblPos val="nextTo"/>
        <c:crossAx val="12887384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DB37D7-8989-964D-A8C1-BF06A633812A}" type="datetimeFigureOut">
              <a:rPr lang="x-none" smtClean="0"/>
              <a:t>01.11.2025</a:t>
            </a:fld>
            <a:endParaRPr lang="x-none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D20CD8-132A-1A42-9C3F-9E9662FD4B9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10699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183451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537869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82845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96060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2FEE848-E41B-A1B8-4AC0-0D75774601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ED2D8F3F-87A9-9214-6BBF-7ADA34AB94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F20DAD4F-891F-3AFF-D81F-EDE67BB05D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95530A5D-6A41-8892-BB6A-9B2EEEE272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10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426526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D9EFA0D-6428-3827-D96C-1BB124B05E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8916B94C-70F6-B99C-CB43-DE5BC9AA4D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9F8BAAF5-7963-8DEE-5344-3AA996BB52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B8C3EC21-D4F7-DE0F-7A01-52679D2165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11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048281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0387960-28E4-7815-99D9-313CF635A5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3DA2913B-9A35-EB12-F0F4-6B10F339C4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69A7AF89-1190-B616-3F7D-22A7024935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B41CCF27-DA1B-E069-F741-60B8BE1108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12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443846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79A78B7-45C9-6973-AA8F-F0E752135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3D37853A-B8AF-55A1-7B01-3E1F40E2AC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86B8B35C-4133-E1D6-9F51-498BF5B2B6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4F0A3BA0-D286-A1E5-3AB7-E4C28AD8A6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13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218455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16BCC1B-C639-1BB8-956F-A6C62B6E82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DF1485FD-BE14-D346-9FB3-2D5150BEAB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B5966B83-3494-8F01-AF2D-1BEBA2A723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CF3A82F7-7F86-790C-AC05-42214FC789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15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10114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71FBC2B-3D3B-A620-2B50-897CB7596D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BC66017F-911B-DACE-F3DA-90E1F118D3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5B64317A-118B-3084-C73D-A03300587C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0535602-0E5A-E078-5840-1ABA122566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16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566865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5B31559-EADC-79EB-7F8B-04D573827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A9AC4695-8094-06C7-FE0F-93C5DEBC1D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105C56B6-71B7-84DB-5AF2-66510E68B5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CDA50FF-5113-9FAF-68FB-99BD561CEB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17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238409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E5991B9-6FAC-DECA-05DE-82A1DD46FA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B973ABF1-4A70-539E-2CD9-D1F1E5D7AA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2F273FE0-17F5-ED0D-FED7-1FB3347D12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DC3F4B7D-1084-D9EE-59E5-F2ED93093A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18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6271697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19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6163275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20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918419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D20CD8-132A-1A42-9C3F-9E9662FD4B9F}" type="slidenum">
              <a:rPr lang="x-none" smtClean="0"/>
              <a:t>21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98463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08016-56EC-0A43-ADB2-8D6B320CC239}" type="datetime1">
              <a:rPr lang="ru-RU" smtClean="0"/>
              <a:t>01.11.2025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62644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93C6A-949B-8546-BF85-B80F61ADB7C8}" type="datetime1">
              <a:rPr lang="ru-RU" smtClean="0"/>
              <a:t>01.11.2025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99226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B1187-46BE-9D44-A2D2-7AB336D6874D}" type="datetime1">
              <a:rPr lang="ru-RU" smtClean="0"/>
              <a:t>01.11.2025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43686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ED714-477C-8E4F-80B2-8100E37C6C45}" type="datetime1">
              <a:rPr lang="ru-RU" smtClean="0"/>
              <a:t>01.11.2025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41443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9CC66-20DE-6A40-94F2-95386CD16213}" type="datetime1">
              <a:rPr lang="ru-RU" smtClean="0"/>
              <a:t>01.11.2025</a:t>
            </a:fld>
            <a:endParaRPr lang="x-non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107996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C66C4-FF1D-DE42-949B-EFC34EECAF9A}" type="datetime1">
              <a:rPr lang="ru-RU" smtClean="0"/>
              <a:t>01.11.2025</a:t>
            </a:fld>
            <a:endParaRPr lang="x-non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20264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60058-7471-E142-87EA-3597FEA11B8A}" type="datetime1">
              <a:rPr lang="ru-RU" smtClean="0"/>
              <a:t>01.11.2025</a:t>
            </a:fld>
            <a:endParaRPr lang="x-non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67107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EBD9B-40A4-764D-8305-4622582737AA}" type="datetime1">
              <a:rPr lang="ru-RU" smtClean="0"/>
              <a:t>01.11.2025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07033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164F-07BA-6243-AF5E-D22E108E4987}" type="datetime1">
              <a:rPr lang="ru-RU" smtClean="0"/>
              <a:t>01.11.2025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32521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C25D4-5D07-C84F-8F5B-C0FCE56BAA04}" type="datetime1">
              <a:rPr lang="ru-RU" smtClean="0"/>
              <a:t>01.11.2025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09393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25FE6-9F58-E04A-AF5D-E0D3CED08D0B}" type="datetime1">
              <a:rPr lang="ru-RU" smtClean="0"/>
              <a:t>01.11.2025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55683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9ACFB-CE6A-F744-9AEA-E08B5B8BAE3D}" type="datetime1">
              <a:rPr lang="ru-RU" smtClean="0"/>
              <a:t>01.11.2025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49720-1430-DF46-8A1E-D768C54B98EF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99224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5.xml"/><Relationship Id="rId18" Type="http://schemas.openxmlformats.org/officeDocument/2006/relationships/slide" Target="slide16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12" Type="http://schemas.openxmlformats.org/officeDocument/2006/relationships/slide" Target="slide14.xml"/><Relationship Id="rId17" Type="http://schemas.openxmlformats.org/officeDocument/2006/relationships/slide" Target="slide21.xml"/><Relationship Id="rId2" Type="http://schemas.openxmlformats.org/officeDocument/2006/relationships/slide" Target="slide3.xml"/><Relationship Id="rId16" Type="http://schemas.openxmlformats.org/officeDocument/2006/relationships/slide" Target="slide2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11" Type="http://schemas.openxmlformats.org/officeDocument/2006/relationships/slide" Target="slide13.xml"/><Relationship Id="rId5" Type="http://schemas.openxmlformats.org/officeDocument/2006/relationships/slide" Target="slide6.xml"/><Relationship Id="rId15" Type="http://schemas.openxmlformats.org/officeDocument/2006/relationships/slide" Target="slide19.xml"/><Relationship Id="rId10" Type="http://schemas.openxmlformats.org/officeDocument/2006/relationships/slide" Target="slide12.xml"/><Relationship Id="rId19" Type="http://schemas.openxmlformats.org/officeDocument/2006/relationships/image" Target="../media/image3.png"/><Relationship Id="rId4" Type="http://schemas.openxmlformats.org/officeDocument/2006/relationships/slide" Target="slide5.xml"/><Relationship Id="rId9" Type="http://schemas.openxmlformats.org/officeDocument/2006/relationships/slide" Target="slide11.xml"/><Relationship Id="rId14" Type="http://schemas.openxmlformats.org/officeDocument/2006/relationships/slide" Target="slide18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5.svg"/><Relationship Id="rId3" Type="http://schemas.openxmlformats.org/officeDocument/2006/relationships/image" Target="../media/image5.svg"/><Relationship Id="rId12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3.svg"/><Relationship Id="rId5" Type="http://schemas.openxmlformats.org/officeDocument/2006/relationships/image" Target="../media/image7.svg"/><Relationship Id="rId15" Type="http://schemas.openxmlformats.org/officeDocument/2006/relationships/image" Target="../media/image17.svg"/><Relationship Id="rId4" Type="http://schemas.openxmlformats.org/officeDocument/2006/relationships/image" Target="../media/image5.png"/><Relationship Id="rId1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13" Type="http://schemas.openxmlformats.org/officeDocument/2006/relationships/image" Target="../media/image12.png"/><Relationship Id="rId21" Type="http://schemas.openxmlformats.org/officeDocument/2006/relationships/image" Target="../media/image14.png"/><Relationship Id="rId7" Type="http://schemas.openxmlformats.org/officeDocument/2006/relationships/image" Target="../media/image10.png"/><Relationship Id="rId12" Type="http://schemas.openxmlformats.org/officeDocument/2006/relationships/image" Target="../media/image28.svg"/><Relationship Id="rId2" Type="http://schemas.openxmlformats.org/officeDocument/2006/relationships/image" Target="../media/image9.png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svg"/><Relationship Id="rId19" Type="http://schemas.openxmlformats.org/officeDocument/2006/relationships/image" Target="../media/image35.svg"/><Relationship Id="rId9" Type="http://schemas.openxmlformats.org/officeDocument/2006/relationships/image" Target="../media/image11.png"/><Relationship Id="rId22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sv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18" Type="http://schemas.openxmlformats.org/officeDocument/2006/relationships/image" Target="../media/image57.svg"/><Relationship Id="rId3" Type="http://schemas.openxmlformats.org/officeDocument/2006/relationships/image" Target="../media/image17.png"/><Relationship Id="rId21" Type="http://schemas.openxmlformats.org/officeDocument/2006/relationships/image" Target="../media/image23.png"/><Relationship Id="rId17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55.svg"/><Relationship Id="rId20" Type="http://schemas.openxmlformats.org/officeDocument/2006/relationships/image" Target="../media/image59.svg"/><Relationship Id="rId1" Type="http://schemas.openxmlformats.org/officeDocument/2006/relationships/slideLayout" Target="../slideLayouts/slideLayout1.xml"/><Relationship Id="rId11" Type="http://schemas.openxmlformats.org/officeDocument/2006/relationships/image" Target="../media/image19.png"/><Relationship Id="rId5" Type="http://schemas.openxmlformats.org/officeDocument/2006/relationships/image" Target="../media/image18.png"/><Relationship Id="rId15" Type="http://schemas.openxmlformats.org/officeDocument/2006/relationships/image" Target="../media/image20.png"/><Relationship Id="rId10" Type="http://schemas.openxmlformats.org/officeDocument/2006/relationships/image" Target="../media/image49.svg"/><Relationship Id="rId19" Type="http://schemas.openxmlformats.org/officeDocument/2006/relationships/image" Target="../media/image22.png"/><Relationship Id="rId4" Type="http://schemas.openxmlformats.org/officeDocument/2006/relationships/image" Target="../media/image43.svg"/><Relationship Id="rId14" Type="http://schemas.openxmlformats.org/officeDocument/2006/relationships/image" Target="../media/image53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svg"/><Relationship Id="rId3" Type="http://schemas.openxmlformats.org/officeDocument/2006/relationships/image" Target="../media/image24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svg"/><Relationship Id="rId5" Type="http://schemas.openxmlformats.org/officeDocument/2006/relationships/image" Target="../media/image25.png"/><Relationship Id="rId10" Type="http://schemas.openxmlformats.org/officeDocument/2006/relationships/image" Target="../media/image67.svg"/><Relationship Id="rId4" Type="http://schemas.openxmlformats.org/officeDocument/2006/relationships/image" Target="../media/image61.svg"/><Relationship Id="rId9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svg"/><Relationship Id="rId3" Type="http://schemas.openxmlformats.org/officeDocument/2006/relationships/image" Target="../media/image32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4.svg"/><Relationship Id="rId5" Type="http://schemas.openxmlformats.org/officeDocument/2006/relationships/image" Target="../media/image33.png"/><Relationship Id="rId10" Type="http://schemas.openxmlformats.org/officeDocument/2006/relationships/image" Target="../media/image108.svg"/><Relationship Id="rId4" Type="http://schemas.openxmlformats.org/officeDocument/2006/relationships/image" Target="../media/image102.svg"/><Relationship Id="rId9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2.svg"/><Relationship Id="rId5" Type="http://schemas.openxmlformats.org/officeDocument/2006/relationships/image" Target="../media/image37.png"/><Relationship Id="rId4" Type="http://schemas.openxmlformats.org/officeDocument/2006/relationships/image" Target="../media/image110.sv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svg"/><Relationship Id="rId3" Type="http://schemas.openxmlformats.org/officeDocument/2006/relationships/image" Target="../media/image40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svg"/><Relationship Id="rId5" Type="http://schemas.openxmlformats.org/officeDocument/2006/relationships/image" Target="../media/image41.png"/><Relationship Id="rId4" Type="http://schemas.openxmlformats.org/officeDocument/2006/relationships/image" Target="../media/image123.sv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emf"/><Relationship Id="rId3" Type="http://schemas.openxmlformats.org/officeDocument/2006/relationships/hyperlink" Target="https://&#1084;&#1086;&#1081;&#1073;&#1080;&#1079;&#1085;&#1077;&#1089;22.&#1088;&#1092;/" TargetMode="External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econom22.ru/" TargetMode="External"/><Relationship Id="rId5" Type="http://schemas.openxmlformats.org/officeDocument/2006/relationships/hyperlink" Target="http://invest.alregn.ru/" TargetMode="External"/><Relationship Id="rId10" Type="http://schemas.openxmlformats.org/officeDocument/2006/relationships/image" Target="../media/image46.png"/><Relationship Id="rId4" Type="http://schemas.openxmlformats.org/officeDocument/2006/relationships/hyperlink" Target="https://invest.alregn.ru/" TargetMode="External"/><Relationship Id="rId9" Type="http://schemas.openxmlformats.org/officeDocument/2006/relationships/image" Target="../media/image45.jpeg"/></Relationships>
</file>

<file path=ppt/slides/_rels/slide20.xml.rels><?xml version="1.0" encoding="UTF-8" standalone="yes"?>
<Relationships xmlns="http://schemas.openxmlformats.org/package/2006/relationships"><Relationship Id="rId18" Type="http://schemas.openxmlformats.org/officeDocument/2006/relationships/image" Target="../media/image196.svg"/><Relationship Id="rId3" Type="http://schemas.openxmlformats.org/officeDocument/2006/relationships/image" Target="../media/image47.png"/><Relationship Id="rId21" Type="http://schemas.openxmlformats.org/officeDocument/2006/relationships/image" Target="../media/image51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14.xml"/><Relationship Id="rId20" Type="http://schemas.openxmlformats.org/officeDocument/2006/relationships/image" Target="../media/image197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2.svg"/><Relationship Id="rId11" Type="http://schemas.openxmlformats.org/officeDocument/2006/relationships/image" Target="../media/image21.png"/><Relationship Id="rId15" Type="http://schemas.openxmlformats.org/officeDocument/2006/relationships/image" Target="../media/image49.png"/><Relationship Id="rId10" Type="http://schemas.openxmlformats.org/officeDocument/2006/relationships/image" Target="../media/image26.svg"/><Relationship Id="rId19" Type="http://schemas.openxmlformats.org/officeDocument/2006/relationships/image" Target="../media/image50.png"/><Relationship Id="rId14" Type="http://schemas.openxmlformats.org/officeDocument/2006/relationships/image" Target="../media/image57.svg"/><Relationship Id="rId22" Type="http://schemas.openxmlformats.org/officeDocument/2006/relationships/image" Target="../media/image199.sv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3" Type="http://schemas.openxmlformats.org/officeDocument/2006/relationships/image" Target="../media/image52.png"/><Relationship Id="rId7" Type="http://schemas.openxmlformats.org/officeDocument/2006/relationships/image" Target="../media/image12.png"/><Relationship Id="rId12" Type="http://schemas.openxmlformats.org/officeDocument/2006/relationships/image" Target="../media/image207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3.svg"/><Relationship Id="rId11" Type="http://schemas.openxmlformats.org/officeDocument/2006/relationships/image" Target="../media/image55.png"/><Relationship Id="rId5" Type="http://schemas.openxmlformats.org/officeDocument/2006/relationships/image" Target="../media/image53.png"/><Relationship Id="rId10" Type="http://schemas.openxmlformats.org/officeDocument/2006/relationships/image" Target="../media/image205.svg"/><Relationship Id="rId4" Type="http://schemas.openxmlformats.org/officeDocument/2006/relationships/image" Target="../media/image201.svg"/><Relationship Id="rId9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xmlns="" id="{F35A2E48-CBA7-81AD-1A95-7B102E7F945B}"/>
              </a:ext>
            </a:extLst>
          </p:cNvPr>
          <p:cNvSpPr/>
          <p:nvPr/>
        </p:nvSpPr>
        <p:spPr>
          <a:xfrm>
            <a:off x="7613351" y="158307"/>
            <a:ext cx="2153465" cy="727622"/>
          </a:xfrm>
          <a:prstGeom prst="roundRect">
            <a:avLst>
              <a:gd name="adj" fmla="val 27462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Алтайский край</a:t>
            </a:r>
            <a:endParaRPr kumimoji="0" lang="x-none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12D699B-3924-518D-6259-49B5096496FC}"/>
              </a:ext>
            </a:extLst>
          </p:cNvPr>
          <p:cNvSpPr txBox="1"/>
          <p:nvPr/>
        </p:nvSpPr>
        <p:spPr>
          <a:xfrm>
            <a:off x="627016" y="4880597"/>
            <a:ext cx="7317882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24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КРАСНОЩЕКОВСКОГО РАЙОНА 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A48A14C-7E6E-E9C5-E8DE-FFE2EB5D9135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АДМИНИСТРАЦИЯ КРАСНОЩЕКОВСКОГО РАЙОНА АЛТАЙСКОГО КРАЯ</a:t>
            </a: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351" y="1427242"/>
            <a:ext cx="2138263" cy="2116058"/>
          </a:xfrm>
          <a:prstGeom prst="rect">
            <a:avLst/>
          </a:prstGeom>
        </p:spPr>
      </p:pic>
      <p:pic>
        <p:nvPicPr>
          <p:cNvPr id="9" name="Picture 14" descr="https://visitaltai.info/upload/resize_cache/iblock/c5b/800_800_1/jbsfzs5s9shoyknnjp5lufcclqs0b2j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12" y="1129933"/>
            <a:ext cx="5610238" cy="3520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83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hlinkClick r:id="rId2" action="ppaction://hlinksldjump"/>
            <a:extLst>
              <a:ext uri="{FF2B5EF4-FFF2-40B4-BE49-F238E27FC236}">
                <a16:creationId xmlns:a16="http://schemas.microsoft.com/office/drawing/2014/main" xmlns="" id="{CD619759-1B46-A085-9BEA-16699177FCA2}"/>
              </a:ext>
            </a:extLst>
          </p:cNvPr>
          <p:cNvSpPr/>
          <p:nvPr/>
        </p:nvSpPr>
        <p:spPr>
          <a:xfrm>
            <a:off x="626295" y="1256553"/>
            <a:ext cx="1218137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преимущества 03</a:t>
            </a:r>
          </a:p>
        </p:txBody>
      </p:sp>
      <p:sp>
        <p:nvSpPr>
          <p:cNvPr id="4" name="Скругленный прямоугольник 3">
            <a:hlinkClick r:id="rId3" action="ppaction://hlinksldjump"/>
            <a:extLst>
              <a:ext uri="{FF2B5EF4-FFF2-40B4-BE49-F238E27FC236}">
                <a16:creationId xmlns:a16="http://schemas.microsoft.com/office/drawing/2014/main" xmlns="" id="{D51024F0-9D24-278C-D9DB-39D994889EE0}"/>
              </a:ext>
            </a:extLst>
          </p:cNvPr>
          <p:cNvSpPr/>
          <p:nvPr/>
        </p:nvSpPr>
        <p:spPr>
          <a:xfrm>
            <a:off x="1955516" y="1256553"/>
            <a:ext cx="1600989" cy="273844"/>
          </a:xfrm>
          <a:prstGeom prst="roundRect">
            <a:avLst>
              <a:gd name="adj" fmla="val 50000"/>
            </a:avLst>
          </a:prstGeom>
          <a:noFill/>
          <a:ln>
            <a:solidFill>
              <a:srgbClr val="4756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общая харакетристика 04</a:t>
            </a:r>
          </a:p>
        </p:txBody>
      </p:sp>
      <p:sp>
        <p:nvSpPr>
          <p:cNvPr id="5" name="Скругленный прямоугольник 4">
            <a:hlinkClick r:id="rId4" action="ppaction://hlinksldjump"/>
            <a:extLst>
              <a:ext uri="{FF2B5EF4-FFF2-40B4-BE49-F238E27FC236}">
                <a16:creationId xmlns:a16="http://schemas.microsoft.com/office/drawing/2014/main" xmlns="" id="{423D2437-C0F6-9708-77C8-032917A40141}"/>
              </a:ext>
            </a:extLst>
          </p:cNvPr>
          <p:cNvSpPr/>
          <p:nvPr/>
        </p:nvSpPr>
        <p:spPr>
          <a:xfrm>
            <a:off x="3666868" y="1256553"/>
            <a:ext cx="2503559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социально-экономические показатели 05</a:t>
            </a:r>
          </a:p>
        </p:txBody>
      </p:sp>
      <p:sp>
        <p:nvSpPr>
          <p:cNvPr id="6" name="Скругленный прямоугольник 5">
            <a:hlinkClick r:id="rId5" action="ppaction://hlinksldjump"/>
            <a:extLst>
              <a:ext uri="{FF2B5EF4-FFF2-40B4-BE49-F238E27FC236}">
                <a16:creationId xmlns:a16="http://schemas.microsoft.com/office/drawing/2014/main" xmlns="" id="{21175DD6-94A0-75A6-331B-67372335298F}"/>
              </a:ext>
            </a:extLst>
          </p:cNvPr>
          <p:cNvSpPr/>
          <p:nvPr/>
        </p:nvSpPr>
        <p:spPr>
          <a:xfrm>
            <a:off x="6280790" y="1256553"/>
            <a:ext cx="2077412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занятость и доходы населения 06</a:t>
            </a:r>
          </a:p>
        </p:txBody>
      </p:sp>
      <p:sp>
        <p:nvSpPr>
          <p:cNvPr id="8" name="Скругленный прямоугольник 7">
            <a:hlinkClick r:id="rId6" action="ppaction://hlinksldjump"/>
            <a:extLst>
              <a:ext uri="{FF2B5EF4-FFF2-40B4-BE49-F238E27FC236}">
                <a16:creationId xmlns:a16="http://schemas.microsoft.com/office/drawing/2014/main" xmlns="" id="{20389F1A-D8FC-11F4-6D65-354585768368}"/>
              </a:ext>
            </a:extLst>
          </p:cNvPr>
          <p:cNvSpPr/>
          <p:nvPr/>
        </p:nvSpPr>
        <p:spPr>
          <a:xfrm>
            <a:off x="8487593" y="1256553"/>
            <a:ext cx="1292402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ресурсная база 07</a:t>
            </a:r>
          </a:p>
        </p:txBody>
      </p:sp>
      <p:sp>
        <p:nvSpPr>
          <p:cNvPr id="9" name="Скругленный прямоугольник 8">
            <a:hlinkClick r:id="rId7" action="ppaction://hlinksldjump"/>
            <a:extLst>
              <a:ext uri="{FF2B5EF4-FFF2-40B4-BE49-F238E27FC236}">
                <a16:creationId xmlns:a16="http://schemas.microsoft.com/office/drawing/2014/main" xmlns="" id="{0F9D25A8-FC83-176F-1592-722175E65FB5}"/>
              </a:ext>
            </a:extLst>
          </p:cNvPr>
          <p:cNvSpPr/>
          <p:nvPr/>
        </p:nvSpPr>
        <p:spPr>
          <a:xfrm>
            <a:off x="626295" y="1632123"/>
            <a:ext cx="2028480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социальная инфраструктура 08</a:t>
            </a:r>
          </a:p>
        </p:txBody>
      </p:sp>
      <p:sp>
        <p:nvSpPr>
          <p:cNvPr id="17" name="Скругленный прямоугольник 16">
            <a:hlinkClick r:id="rId8" action="ppaction://hlinksldjump"/>
            <a:extLst>
              <a:ext uri="{FF2B5EF4-FFF2-40B4-BE49-F238E27FC236}">
                <a16:creationId xmlns:a16="http://schemas.microsoft.com/office/drawing/2014/main" xmlns="" id="{22187652-9E54-DF69-5FDA-30A4E7B8072F}"/>
              </a:ext>
            </a:extLst>
          </p:cNvPr>
          <p:cNvSpPr/>
          <p:nvPr/>
        </p:nvSpPr>
        <p:spPr>
          <a:xfrm>
            <a:off x="2877179" y="1640357"/>
            <a:ext cx="2943330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Главные 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уристические достопримечательности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09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Скругленный прямоугольник 19">
            <a:hlinkClick r:id="rId9" action="ppaction://hlinksldjump"/>
            <a:extLst>
              <a:ext uri="{FF2B5EF4-FFF2-40B4-BE49-F238E27FC236}">
                <a16:creationId xmlns:a16="http://schemas.microsoft.com/office/drawing/2014/main" xmlns="" id="{0DA364A5-0038-B5D5-495C-A86A4DFC2C65}"/>
              </a:ext>
            </a:extLst>
          </p:cNvPr>
          <p:cNvSpPr/>
          <p:nvPr/>
        </p:nvSpPr>
        <p:spPr>
          <a:xfrm>
            <a:off x="626295" y="2010845"/>
            <a:ext cx="2148361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анализ интервью </a:t>
            </a:r>
            <a:r>
              <a:rPr lang="x-none" sz="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администрации </a:t>
            </a:r>
            <a:r>
              <a:rPr lang="x-none" sz="8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Скругленный прямоугольник 20">
            <a:hlinkClick r:id="rId10" action="ppaction://hlinksldjump"/>
            <a:extLst>
              <a:ext uri="{FF2B5EF4-FFF2-40B4-BE49-F238E27FC236}">
                <a16:creationId xmlns:a16="http://schemas.microsoft.com/office/drawing/2014/main" xmlns="" id="{648F2C18-BA61-DB3F-DB4D-1EA65A153B41}"/>
              </a:ext>
            </a:extLst>
          </p:cNvPr>
          <p:cNvSpPr/>
          <p:nvPr/>
        </p:nvSpPr>
        <p:spPr>
          <a:xfrm>
            <a:off x="2877178" y="2010845"/>
            <a:ext cx="1370981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SWOT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-анализ МО 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Скругленный прямоугольник 24">
            <a:hlinkClick r:id="rId11" action="ppaction://hlinksldjump"/>
            <a:extLst>
              <a:ext uri="{FF2B5EF4-FFF2-40B4-BE49-F238E27FC236}">
                <a16:creationId xmlns:a16="http://schemas.microsoft.com/office/drawing/2014/main" xmlns="" id="{E2F83141-206C-9DF3-A2A1-1138F01FB8EF}"/>
              </a:ext>
            </a:extLst>
          </p:cNvPr>
          <p:cNvSpPr/>
          <p:nvPr/>
        </p:nvSpPr>
        <p:spPr>
          <a:xfrm>
            <a:off x="4348844" y="2028130"/>
            <a:ext cx="1934092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организационные </a:t>
            </a:r>
            <a:r>
              <a:rPr lang="x-none" sz="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проблемы 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Скругленный прямоугольник 26">
            <a:hlinkClick r:id="rId12" action="ppaction://hlinksldjump"/>
            <a:extLst>
              <a:ext uri="{FF2B5EF4-FFF2-40B4-BE49-F238E27FC236}">
                <a16:creationId xmlns:a16="http://schemas.microsoft.com/office/drawing/2014/main" xmlns="" id="{C122DA99-B345-D5C4-6A61-4F561B654E46}"/>
              </a:ext>
            </a:extLst>
          </p:cNvPr>
          <p:cNvSpPr/>
          <p:nvPr/>
        </p:nvSpPr>
        <p:spPr>
          <a:xfrm>
            <a:off x="6383621" y="2012143"/>
            <a:ext cx="3289004" cy="273844"/>
          </a:xfrm>
          <a:prstGeom prst="roundRect">
            <a:avLst>
              <a:gd name="adj" fmla="val 50000"/>
            </a:avLst>
          </a:prstGeom>
          <a:noFill/>
          <a:ln>
            <a:solidFill>
              <a:srgbClr val="4756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механизмы реализации инвестиционного </a:t>
            </a:r>
            <a:r>
              <a:rPr lang="x-none" sz="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профиля 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Скругленный прямоугольник 27">
            <a:hlinkClick r:id="rId13" action="ppaction://hlinksldjump"/>
            <a:extLst>
              <a:ext uri="{FF2B5EF4-FFF2-40B4-BE49-F238E27FC236}">
                <a16:creationId xmlns:a16="http://schemas.microsoft.com/office/drawing/2014/main" xmlns="" id="{29CB1A23-A8E5-A885-CE49-DE27A6210219}"/>
              </a:ext>
            </a:extLst>
          </p:cNvPr>
          <p:cNvSpPr/>
          <p:nvPr/>
        </p:nvSpPr>
        <p:spPr>
          <a:xfrm>
            <a:off x="626294" y="2390248"/>
            <a:ext cx="1741690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</a:t>
            </a:r>
            <a:r>
              <a:rPr lang="x-none" sz="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организации 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Скругленный прямоугольник 30">
            <a:hlinkClick r:id="rId14" action="ppaction://hlinksldjump"/>
            <a:extLst>
              <a:ext uri="{FF2B5EF4-FFF2-40B4-BE49-F238E27FC236}">
                <a16:creationId xmlns:a16="http://schemas.microsoft.com/office/drawing/2014/main" xmlns="" id="{9E53BF86-1510-F8F5-9329-DC7C0BBD49F9}"/>
              </a:ext>
            </a:extLst>
          </p:cNvPr>
          <p:cNvSpPr/>
          <p:nvPr/>
        </p:nvSpPr>
        <p:spPr>
          <a:xfrm>
            <a:off x="626294" y="2766435"/>
            <a:ext cx="1841976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инвестиционные </a:t>
            </a:r>
            <a:r>
              <a:rPr lang="x-none" sz="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ниши 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Скругленный прямоугольник 32">
            <a:hlinkClick r:id="" action="ppaction://noaction"/>
            <a:extLst>
              <a:ext uri="{FF2B5EF4-FFF2-40B4-BE49-F238E27FC236}">
                <a16:creationId xmlns:a16="http://schemas.microsoft.com/office/drawing/2014/main" xmlns="" id="{30167278-D764-DCFC-2F5E-16D4076AD1D6}"/>
              </a:ext>
            </a:extLst>
          </p:cNvPr>
          <p:cNvSpPr/>
          <p:nvPr/>
        </p:nvSpPr>
        <p:spPr>
          <a:xfrm>
            <a:off x="5296046" y="2386634"/>
            <a:ext cx="2414306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свободные инвестиционные </a:t>
            </a:r>
            <a:r>
              <a:rPr lang="x-none" sz="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площадки 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Скругленный прямоугольник 33">
            <a:hlinkClick r:id="rId15" action="ppaction://hlinksldjump"/>
            <a:extLst>
              <a:ext uri="{FF2B5EF4-FFF2-40B4-BE49-F238E27FC236}">
                <a16:creationId xmlns:a16="http://schemas.microsoft.com/office/drawing/2014/main" xmlns="" id="{C5F7063F-CAAD-7F9A-7DB5-AB1DA07FCC1E}"/>
              </a:ext>
            </a:extLst>
          </p:cNvPr>
          <p:cNvSpPr/>
          <p:nvPr/>
        </p:nvSpPr>
        <p:spPr>
          <a:xfrm>
            <a:off x="2635517" y="2769081"/>
            <a:ext cx="1594921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</a:t>
            </a:r>
            <a:r>
              <a:rPr lang="x-none" sz="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господдержки 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Скругленный прямоугольник 35">
            <a:hlinkClick r:id="rId16" action="ppaction://hlinksldjump"/>
            <a:extLst>
              <a:ext uri="{FF2B5EF4-FFF2-40B4-BE49-F238E27FC236}">
                <a16:creationId xmlns:a16="http://schemas.microsoft.com/office/drawing/2014/main" xmlns="" id="{07ED793E-60D3-7110-D466-58E4E8ECE384}"/>
              </a:ext>
            </a:extLst>
          </p:cNvPr>
          <p:cNvSpPr/>
          <p:nvPr/>
        </p:nvSpPr>
        <p:spPr>
          <a:xfrm>
            <a:off x="4313872" y="2760141"/>
            <a:ext cx="1615591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 будущего </a:t>
            </a:r>
            <a:r>
              <a:rPr lang="x-none" sz="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 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Скругленный прямоугольник 36">
            <a:hlinkClick r:id="rId17" action="ppaction://hlinksldjump"/>
            <a:extLst>
              <a:ext uri="{FF2B5EF4-FFF2-40B4-BE49-F238E27FC236}">
                <a16:creationId xmlns:a16="http://schemas.microsoft.com/office/drawing/2014/main" xmlns="" id="{47CB25E6-C738-DA08-23FB-0FEDD7D0C73A}"/>
              </a:ext>
            </a:extLst>
          </p:cNvPr>
          <p:cNvSpPr/>
          <p:nvPr/>
        </p:nvSpPr>
        <p:spPr>
          <a:xfrm>
            <a:off x="6012897" y="2774160"/>
            <a:ext cx="980605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контакты 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Номер слайда 50">
            <a:extLst>
              <a:ext uri="{FF2B5EF4-FFF2-40B4-BE49-F238E27FC236}">
                <a16:creationId xmlns:a16="http://schemas.microsoft.com/office/drawing/2014/main" xmlns="" id="{44424661-66FD-8F93-DC83-63C5A9828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Скругленный прямоугольник 14">
            <a:hlinkClick r:id="rId18" action="ppaction://hlinksldjump"/>
            <a:extLst>
              <a:ext uri="{FF2B5EF4-FFF2-40B4-BE49-F238E27FC236}">
                <a16:creationId xmlns:a16="http://schemas.microsoft.com/office/drawing/2014/main" xmlns="" id="{795F0490-A705-4B6C-7CFA-B866052CC901}"/>
              </a:ext>
            </a:extLst>
          </p:cNvPr>
          <p:cNvSpPr/>
          <p:nvPr/>
        </p:nvSpPr>
        <p:spPr>
          <a:xfrm>
            <a:off x="2635517" y="2386415"/>
            <a:ext cx="1841976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x-none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специализация 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района</a:t>
            </a:r>
            <a:r>
              <a:rPr lang="x-none" sz="8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5CED2FFE-BE20-C9FC-C4FE-C7A93E57A3E0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АДМИНИСТРАЦИЯ КРАСНОЩЕКОВСКОГО РАЙОНА АЛТАЙСКОГО КРАЯ</a:t>
            </a: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B946CC3B-E7A5-5DAB-47AC-C99330C4DCF6}"/>
              </a:ext>
            </a:extLst>
          </p:cNvPr>
          <p:cNvSpPr txBox="1"/>
          <p:nvPr/>
        </p:nvSpPr>
        <p:spPr>
          <a:xfrm>
            <a:off x="627016" y="4880597"/>
            <a:ext cx="7317882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24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КРАСНОЩЕКОВСКОГО РАЙОНА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кругленный прямоугольник 2">
            <a:extLst>
              <a:ext uri="{FF2B5EF4-FFF2-40B4-BE49-F238E27FC236}">
                <a16:creationId xmlns:a16="http://schemas.microsoft.com/office/drawing/2014/main" xmlns="" id="{82AD1CC4-F5F3-D50B-AD27-5325F86B9A2D}"/>
              </a:ext>
            </a:extLst>
          </p:cNvPr>
          <p:cNvSpPr/>
          <p:nvPr/>
        </p:nvSpPr>
        <p:spPr>
          <a:xfrm>
            <a:off x="7613351" y="158307"/>
            <a:ext cx="2153465" cy="727622"/>
          </a:xfrm>
          <a:prstGeom prst="roundRect">
            <a:avLst>
              <a:gd name="adj" fmla="val 27462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АЛТАЙСКИЙ КРАЙ</a:t>
            </a:r>
            <a:endParaRPr kumimoji="0" lang="x-none" sz="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Скругленный прямоугольник 9">
            <a:extLst>
              <a:ext uri="{FF2B5EF4-FFF2-40B4-BE49-F238E27FC236}">
                <a16:creationId xmlns:a16="http://schemas.microsoft.com/office/drawing/2014/main" xmlns="" id="{7FD2F0FA-09C3-9ABB-A3C2-00048CBF7399}"/>
              </a:ext>
            </a:extLst>
          </p:cNvPr>
          <p:cNvSpPr/>
          <p:nvPr/>
        </p:nvSpPr>
        <p:spPr>
          <a:xfrm>
            <a:off x="9039194" y="158307"/>
            <a:ext cx="727622" cy="727622"/>
          </a:xfrm>
          <a:prstGeom prst="roundRect">
            <a:avLst>
              <a:gd name="adj" fmla="val 28568"/>
            </a:avLst>
          </a:prstGeom>
          <a:solidFill>
            <a:srgbClr val="FEFEFE"/>
          </a:solidFill>
          <a:ln>
            <a:noFill/>
          </a:ln>
          <a:effectLst>
            <a:outerShdw blurRad="106087" sx="89633" sy="89633" algn="ctr" rotWithShape="0">
              <a:prstClr val="black">
                <a:alpha val="92292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48" name="Скругленный прямоугольник 47">
            <a:hlinkClick r:id="rId8" action="ppaction://hlinksldjump"/>
            <a:extLst>
              <a:ext uri="{FF2B5EF4-FFF2-40B4-BE49-F238E27FC236}">
                <a16:creationId xmlns:a16="http://schemas.microsoft.com/office/drawing/2014/main" xmlns="" id="{22187652-9E54-DF69-5FDA-30A4E7B8072F}"/>
              </a:ext>
            </a:extLst>
          </p:cNvPr>
          <p:cNvSpPr/>
          <p:nvPr/>
        </p:nvSpPr>
        <p:spPr>
          <a:xfrm>
            <a:off x="6885446" y="1633699"/>
            <a:ext cx="1920913" cy="273844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озиция предпринимателей 10</a:t>
            </a:r>
            <a:endParaRPr lang="x-none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101227" y="227461"/>
            <a:ext cx="603556" cy="603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003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xmlns="" id="{CD619759-1B46-A085-9BEA-16699177FCA2}"/>
              </a:ext>
            </a:extLst>
          </p:cNvPr>
          <p:cNvSpPr/>
          <p:nvPr/>
        </p:nvSpPr>
        <p:spPr>
          <a:xfrm>
            <a:off x="627017" y="163628"/>
            <a:ext cx="1048070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x-none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преимущества</a:t>
            </a:r>
          </a:p>
        </p:txBody>
      </p:sp>
      <p:sp>
        <p:nvSpPr>
          <p:cNvPr id="51" name="Номер слайда 50">
            <a:extLst>
              <a:ext uri="{FF2B5EF4-FFF2-40B4-BE49-F238E27FC236}">
                <a16:creationId xmlns:a16="http://schemas.microsoft.com/office/drawing/2014/main" xmlns="" id="{44424661-66FD-8F93-DC83-63C5A9828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Скругленный прямоугольник 54">
            <a:extLst>
              <a:ext uri="{FF2B5EF4-FFF2-40B4-BE49-F238E27FC236}">
                <a16:creationId xmlns:a16="http://schemas.microsoft.com/office/drawing/2014/main" xmlns="" id="{CE42141F-7D98-843D-EDCA-082C3B2A782D}"/>
              </a:ext>
            </a:extLst>
          </p:cNvPr>
          <p:cNvSpPr/>
          <p:nvPr/>
        </p:nvSpPr>
        <p:spPr>
          <a:xfrm>
            <a:off x="5368157" y="1835868"/>
            <a:ext cx="3616722" cy="2027453"/>
          </a:xfrm>
          <a:prstGeom prst="roundRect">
            <a:avLst>
              <a:gd name="adj" fmla="val 12112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1" name="Скругленный прямоугольник 70">
            <a:extLst>
              <a:ext uri="{FF2B5EF4-FFF2-40B4-BE49-F238E27FC236}">
                <a16:creationId xmlns:a16="http://schemas.microsoft.com/office/drawing/2014/main" xmlns="" id="{D510CA90-BCEA-DCF2-1BEF-005A50692AF5}"/>
              </a:ext>
            </a:extLst>
          </p:cNvPr>
          <p:cNvSpPr/>
          <p:nvPr/>
        </p:nvSpPr>
        <p:spPr>
          <a:xfrm>
            <a:off x="627017" y="1828288"/>
            <a:ext cx="3532290" cy="2027453"/>
          </a:xfrm>
          <a:prstGeom prst="roundRect">
            <a:avLst>
              <a:gd name="adj" fmla="val 1127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5" name="Скругленный прямоугольник 74">
            <a:extLst>
              <a:ext uri="{FF2B5EF4-FFF2-40B4-BE49-F238E27FC236}">
                <a16:creationId xmlns:a16="http://schemas.microsoft.com/office/drawing/2014/main" xmlns="" id="{7AF33646-60BD-565C-82E8-1721DFF34B21}"/>
              </a:ext>
            </a:extLst>
          </p:cNvPr>
          <p:cNvSpPr/>
          <p:nvPr/>
        </p:nvSpPr>
        <p:spPr>
          <a:xfrm>
            <a:off x="3525400" y="4207626"/>
            <a:ext cx="3425158" cy="2027453"/>
          </a:xfrm>
          <a:prstGeom prst="roundRect">
            <a:avLst>
              <a:gd name="adj" fmla="val 14882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xmlns="" id="{0331F979-738B-01C4-AFA1-59731AB9D8AB}"/>
              </a:ext>
            </a:extLst>
          </p:cNvPr>
          <p:cNvSpPr txBox="1"/>
          <p:nvPr/>
        </p:nvSpPr>
        <p:spPr>
          <a:xfrm>
            <a:off x="880976" y="2329730"/>
            <a:ext cx="2621278" cy="8463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ДОБЫЧА ЗОЛОТА</a:t>
            </a:r>
            <a:endParaRPr lang="ru-RU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1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объему продукции добывающей промышленности район занимает одно из первых мест в крае</a:t>
            </a:r>
            <a:endParaRPr lang="x-none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xmlns="" id="{6EEE53E6-9FE9-C585-387D-DE93FBD4D4A8}"/>
              </a:ext>
            </a:extLst>
          </p:cNvPr>
          <p:cNvSpPr txBox="1"/>
          <p:nvPr/>
        </p:nvSpPr>
        <p:spPr>
          <a:xfrm>
            <a:off x="5637461" y="2349512"/>
            <a:ext cx="3002145" cy="10156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АГРОПРОМЫШЛЕННЫЙ КОМПЛЕКС</a:t>
            </a:r>
            <a:endParaRPr lang="ru-RU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Общая </a:t>
            </a:r>
            <a:r>
              <a:rPr lang="ru-RU" sz="11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земель сельскохозяйственного назначения – 330,8 тыс. га. </a:t>
            </a:r>
          </a:p>
          <a:p>
            <a:r>
              <a:rPr lang="ru-RU" sz="11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Развито молочное скотоводство – 16,0 тыс. голов. </a:t>
            </a:r>
            <a:endParaRPr lang="x-none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xmlns="" id="{EBE19CD4-5254-3EFD-22F9-39923BAB964A}"/>
              </a:ext>
            </a:extLst>
          </p:cNvPr>
          <p:cNvSpPr txBox="1"/>
          <p:nvPr/>
        </p:nvSpPr>
        <p:spPr>
          <a:xfrm>
            <a:off x="853312" y="4123977"/>
            <a:ext cx="978538" cy="5078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ТУРИСТИЧЕСКИЙ ПОТЕНЦИАЛ</a:t>
            </a:r>
            <a:endParaRPr lang="ru-RU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xmlns="" id="{6970BDB9-6572-B7E0-9276-A5A584F6DB98}"/>
              </a:ext>
            </a:extLst>
          </p:cNvPr>
          <p:cNvSpPr txBox="1"/>
          <p:nvPr/>
        </p:nvSpPr>
        <p:spPr>
          <a:xfrm>
            <a:off x="3704118" y="4536275"/>
            <a:ext cx="3252112" cy="10156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1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ТУРИСТИЧЕСКИЙ ПОТЕНЦИАЛ</a:t>
            </a:r>
          </a:p>
          <a:p>
            <a:endParaRPr lang="ru-RU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 74 краевых памятников природы 36 находятся на территории района, из них 11 – федерального значения </a:t>
            </a:r>
            <a:endParaRPr lang="ru-RU" sz="11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x-none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 descr="Производство со сплошной заливкой">
            <a:extLst>
              <a:ext uri="{FF2B5EF4-FFF2-40B4-BE49-F238E27FC236}">
                <a16:creationId xmlns:a16="http://schemas.microsoft.com/office/drawing/2014/main" xmlns="" id="{A7171B6C-EB0E-44BD-864B-013B993BED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525400" y="1999711"/>
            <a:ext cx="317061" cy="317061"/>
          </a:xfrm>
          <a:prstGeom prst="rect">
            <a:avLst/>
          </a:prstGeom>
        </p:spPr>
      </p:pic>
      <p:pic>
        <p:nvPicPr>
          <p:cNvPr id="7" name="Рисунок 6" descr="Линейчатая диаграмма со сплошной заливкой">
            <a:extLst>
              <a:ext uri="{FF2B5EF4-FFF2-40B4-BE49-F238E27FC236}">
                <a16:creationId xmlns:a16="http://schemas.microsoft.com/office/drawing/2014/main" xmlns="" id="{29725ACB-265F-F2E5-C2BB-002238ACB7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278984" y="3695923"/>
            <a:ext cx="361736" cy="361736"/>
          </a:xfrm>
          <a:prstGeom prst="rect">
            <a:avLst/>
          </a:prstGeom>
        </p:spPr>
      </p:pic>
      <p:pic>
        <p:nvPicPr>
          <p:cNvPr id="14" name="Рисунок 13" descr="Русский Каседрал со сплошной заливкой">
            <a:extLst>
              <a:ext uri="{FF2B5EF4-FFF2-40B4-BE49-F238E27FC236}">
                <a16:creationId xmlns:a16="http://schemas.microsoft.com/office/drawing/2014/main" xmlns="" id="{5EB91455-B4B9-D3A9-27F3-0A6A54CDA3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6354347" y="4207626"/>
            <a:ext cx="312963" cy="312963"/>
          </a:xfrm>
          <a:prstGeom prst="rect">
            <a:avLst/>
          </a:prstGeom>
        </p:spPr>
      </p:pic>
      <p:pic>
        <p:nvPicPr>
          <p:cNvPr id="16" name="Рисунок 15" descr="Город со сплошной заливкой">
            <a:extLst>
              <a:ext uri="{FF2B5EF4-FFF2-40B4-BE49-F238E27FC236}">
                <a16:creationId xmlns:a16="http://schemas.microsoft.com/office/drawing/2014/main" xmlns="" id="{02D9FF73-34F2-A437-9AB2-47EBACCA4C9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8327070" y="1885398"/>
            <a:ext cx="361736" cy="361736"/>
          </a:xfrm>
          <a:prstGeom prst="rect">
            <a:avLst/>
          </a:prstGeom>
        </p:spPr>
      </p:pic>
      <p:pic>
        <p:nvPicPr>
          <p:cNvPr id="24" name="Рисунок 23" descr="Указатель со сплошной заливкой">
            <a:extLst>
              <a:ext uri="{FF2B5EF4-FFF2-40B4-BE49-F238E27FC236}">
                <a16:creationId xmlns:a16="http://schemas.microsoft.com/office/drawing/2014/main" xmlns="" id="{9C749ECD-066C-5BEC-4B20-1B23A3233DF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9274307" y="1504702"/>
            <a:ext cx="366413" cy="36641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B517AAE-F63A-9A1A-05EC-284F77E97210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КРАСНОЩЕКОВСКОГО РАЙОНА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20556BE4-7B38-E742-01B1-E675C970A39E}"/>
              </a:ext>
            </a:extLst>
          </p:cNvPr>
          <p:cNvSpPr txBox="1"/>
          <p:nvPr/>
        </p:nvSpPr>
        <p:spPr>
          <a:xfrm>
            <a:off x="627016" y="550177"/>
            <a:ext cx="9160580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x-none" sz="2400" b="1" dirty="0">
                <a:latin typeface="Arial" panose="020B0604020202020204" pitchFamily="34" charset="0"/>
                <a:cs typeface="Arial" panose="020B0604020202020204" pitchFamily="34" charset="0"/>
              </a:rPr>
              <a:t>ПРЕИМУЩЕСТВА</a:t>
            </a:r>
          </a:p>
          <a:p>
            <a:pPr algn="ctr"/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КРАСНОЩЕКОВСКОГОРАЙОНА</a:t>
            </a:r>
            <a:endParaRPr lang="x-none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4858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 descr="Маркер со сплошной заливкой">
            <a:extLst>
              <a:ext uri="{FF2B5EF4-FFF2-40B4-BE49-F238E27FC236}">
                <a16:creationId xmlns:a16="http://schemas.microsoft.com/office/drawing/2014/main" xmlns="" id="{6CEF467B-AB9D-CC15-203A-85FE1989AF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145523" y="2533811"/>
            <a:ext cx="360000" cy="360000"/>
          </a:xfrm>
          <a:prstGeom prst="rect">
            <a:avLst/>
          </a:prstGeom>
        </p:spPr>
      </p:pic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xmlns="" id="{CD619759-1B46-A085-9BEA-16699177FCA2}"/>
              </a:ext>
            </a:extLst>
          </p:cNvPr>
          <p:cNvSpPr/>
          <p:nvPr/>
        </p:nvSpPr>
        <p:spPr>
          <a:xfrm>
            <a:off x="627017" y="163628"/>
            <a:ext cx="1432688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общая характеристика</a:t>
            </a:r>
            <a:endParaRPr lang="x-none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Номер слайда 50">
            <a:extLst>
              <a:ext uri="{FF2B5EF4-FFF2-40B4-BE49-F238E27FC236}">
                <a16:creationId xmlns:a16="http://schemas.microsoft.com/office/drawing/2014/main" xmlns="" id="{44424661-66FD-8F93-DC83-63C5A9828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xmlns="" id="{9B83FABD-A56B-D9B1-C69E-50C46E0F43F7}"/>
              </a:ext>
            </a:extLst>
          </p:cNvPr>
          <p:cNvSpPr/>
          <p:nvPr/>
        </p:nvSpPr>
        <p:spPr>
          <a:xfrm>
            <a:off x="627016" y="1401547"/>
            <a:ext cx="2437906" cy="945414"/>
          </a:xfrm>
          <a:prstGeom prst="roundRect">
            <a:avLst>
              <a:gd name="adj" fmla="val 24466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xmlns="" id="{1AE15D8A-DAB9-999D-A902-FEF6AB2B0D64}"/>
              </a:ext>
            </a:extLst>
          </p:cNvPr>
          <p:cNvSpPr/>
          <p:nvPr/>
        </p:nvSpPr>
        <p:spPr>
          <a:xfrm>
            <a:off x="3158351" y="1401547"/>
            <a:ext cx="2468848" cy="945414"/>
          </a:xfrm>
          <a:prstGeom prst="roundRect">
            <a:avLst>
              <a:gd name="adj" fmla="val 25094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5" name="Скругленный прямоугольник 14">
            <a:extLst>
              <a:ext uri="{FF2B5EF4-FFF2-40B4-BE49-F238E27FC236}">
                <a16:creationId xmlns:a16="http://schemas.microsoft.com/office/drawing/2014/main" xmlns="" id="{3FE3C0CF-5D95-1AEE-3887-AD805852FE1B}"/>
              </a:ext>
            </a:extLst>
          </p:cNvPr>
          <p:cNvSpPr/>
          <p:nvPr/>
        </p:nvSpPr>
        <p:spPr>
          <a:xfrm>
            <a:off x="627016" y="2448516"/>
            <a:ext cx="2440243" cy="945414"/>
          </a:xfrm>
          <a:prstGeom prst="roundRect">
            <a:avLst>
              <a:gd name="adj" fmla="val 24466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7" name="Скругленный прямоугольник 16">
            <a:extLst>
              <a:ext uri="{FF2B5EF4-FFF2-40B4-BE49-F238E27FC236}">
                <a16:creationId xmlns:a16="http://schemas.microsoft.com/office/drawing/2014/main" xmlns="" id="{0F987C6D-C32D-6FF9-471D-63FF34B39D49}"/>
              </a:ext>
            </a:extLst>
          </p:cNvPr>
          <p:cNvSpPr/>
          <p:nvPr/>
        </p:nvSpPr>
        <p:spPr>
          <a:xfrm>
            <a:off x="3158351" y="2448516"/>
            <a:ext cx="2468848" cy="945414"/>
          </a:xfrm>
          <a:prstGeom prst="roundRect">
            <a:avLst>
              <a:gd name="adj" fmla="val 25094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99B0BA65-2835-9851-C50D-F3202D10DA63}"/>
              </a:ext>
            </a:extLst>
          </p:cNvPr>
          <p:cNvSpPr txBox="1"/>
          <p:nvPr/>
        </p:nvSpPr>
        <p:spPr>
          <a:xfrm>
            <a:off x="627016" y="3620770"/>
            <a:ext cx="4460241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транспортная доступность 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района</a:t>
            </a:r>
          </a:p>
          <a:p>
            <a:endParaRPr lang="x-none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Скругленный прямоугольник 21">
            <a:extLst>
              <a:ext uri="{FF2B5EF4-FFF2-40B4-BE49-F238E27FC236}">
                <a16:creationId xmlns:a16="http://schemas.microsoft.com/office/drawing/2014/main" xmlns="" id="{33E0C760-153D-86CB-4F6E-EB7A99B9E374}"/>
              </a:ext>
            </a:extLst>
          </p:cNvPr>
          <p:cNvSpPr/>
          <p:nvPr/>
        </p:nvSpPr>
        <p:spPr>
          <a:xfrm>
            <a:off x="432844" y="3918803"/>
            <a:ext cx="2866769" cy="945414"/>
          </a:xfrm>
          <a:prstGeom prst="roundRect">
            <a:avLst>
              <a:gd name="adj" fmla="val 24466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7C70D425-0601-D87C-F822-B98F9FAA1682}"/>
              </a:ext>
            </a:extLst>
          </p:cNvPr>
          <p:cNvSpPr txBox="1"/>
          <p:nvPr/>
        </p:nvSpPr>
        <p:spPr>
          <a:xfrm>
            <a:off x="826896" y="1532623"/>
            <a:ext cx="746644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6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13 320</a:t>
            </a:r>
            <a:endParaRPr lang="ru-RU" sz="16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2EC1A494-C31C-4490-24D4-612143D1D8DD}"/>
              </a:ext>
            </a:extLst>
          </p:cNvPr>
          <p:cNvSpPr txBox="1"/>
          <p:nvPr/>
        </p:nvSpPr>
        <p:spPr>
          <a:xfrm>
            <a:off x="1527323" y="1566926"/>
            <a:ext cx="677813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чел</a:t>
            </a:r>
            <a:endParaRPr lang="ru-RU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74E6BDDD-6D8F-8017-99BE-9D45AAA1328E}"/>
              </a:ext>
            </a:extLst>
          </p:cNvPr>
          <p:cNvSpPr txBox="1"/>
          <p:nvPr/>
        </p:nvSpPr>
        <p:spPr>
          <a:xfrm>
            <a:off x="738554" y="1864280"/>
            <a:ext cx="1842547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численность населения МО, </a:t>
            </a:r>
            <a:r>
              <a:rPr lang="ru-RU" sz="110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01.01.2025 </a:t>
            </a:r>
            <a:endParaRPr lang="ru-RU" sz="110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4" name="Рисунок 33" descr="Пользователь со сплошной заливкой">
            <a:extLst>
              <a:ext uri="{FF2B5EF4-FFF2-40B4-BE49-F238E27FC236}">
                <a16:creationId xmlns:a16="http://schemas.microsoft.com/office/drawing/2014/main" xmlns="" id="{C86C1983-C8BD-89C3-7A05-138B029CFA7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2581101" y="1496129"/>
            <a:ext cx="360000" cy="360000"/>
          </a:xfrm>
          <a:prstGeom prst="rect">
            <a:avLst/>
          </a:prstGeom>
        </p:spPr>
      </p:pic>
      <p:sp>
        <p:nvSpPr>
          <p:cNvPr id="35" name="Скругленный прямоугольник 34">
            <a:extLst>
              <a:ext uri="{FF2B5EF4-FFF2-40B4-BE49-F238E27FC236}">
                <a16:creationId xmlns:a16="http://schemas.microsoft.com/office/drawing/2014/main" xmlns="" id="{8AE7E09C-A74B-B0E9-CF94-B37DDF9C5558}"/>
              </a:ext>
            </a:extLst>
          </p:cNvPr>
          <p:cNvSpPr/>
          <p:nvPr/>
        </p:nvSpPr>
        <p:spPr>
          <a:xfrm>
            <a:off x="3183092" y="1401546"/>
            <a:ext cx="2438758" cy="945414"/>
          </a:xfrm>
          <a:prstGeom prst="roundRect">
            <a:avLst>
              <a:gd name="adj" fmla="val 24466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13BEBE82-3ABE-EE06-2DC9-23A64698E759}"/>
              </a:ext>
            </a:extLst>
          </p:cNvPr>
          <p:cNvSpPr txBox="1"/>
          <p:nvPr/>
        </p:nvSpPr>
        <p:spPr>
          <a:xfrm>
            <a:off x="3358231" y="1532622"/>
            <a:ext cx="658554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6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4 363</a:t>
            </a:r>
            <a:endParaRPr lang="ru-RU" sz="16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8156ADA9-D124-7FB2-5ADB-A4BD1C324852}"/>
              </a:ext>
            </a:extLst>
          </p:cNvPr>
          <p:cNvSpPr txBox="1"/>
          <p:nvPr/>
        </p:nvSpPr>
        <p:spPr>
          <a:xfrm>
            <a:off x="4044100" y="1614767"/>
            <a:ext cx="677813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чел</a:t>
            </a:r>
            <a:endParaRPr lang="ru-RU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F5B9663A-7C88-1310-3046-2C62DC47060A}"/>
              </a:ext>
            </a:extLst>
          </p:cNvPr>
          <p:cNvSpPr txBox="1"/>
          <p:nvPr/>
        </p:nvSpPr>
        <p:spPr>
          <a:xfrm>
            <a:off x="3264803" y="1864279"/>
            <a:ext cx="1940540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население </a:t>
            </a:r>
            <a:r>
              <a:rPr lang="ru-RU" sz="110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с. Краснощеково, на 01.01.2025</a:t>
            </a:r>
            <a:endParaRPr lang="ru-RU" sz="110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9" name="Рисунок 38" descr="Пользователь со сплошной заливкой">
            <a:extLst>
              <a:ext uri="{FF2B5EF4-FFF2-40B4-BE49-F238E27FC236}">
                <a16:creationId xmlns:a16="http://schemas.microsoft.com/office/drawing/2014/main" xmlns="" id="{C08BC730-626D-6D1C-654C-F4EA6ADE8F3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5145523" y="1480554"/>
            <a:ext cx="360000" cy="360000"/>
          </a:xfrm>
          <a:prstGeom prst="rect">
            <a:avLst/>
          </a:prstGeom>
        </p:spPr>
      </p:pic>
      <p:sp>
        <p:nvSpPr>
          <p:cNvPr id="41" name="Скругленный прямоугольник 40">
            <a:extLst>
              <a:ext uri="{FF2B5EF4-FFF2-40B4-BE49-F238E27FC236}">
                <a16:creationId xmlns:a16="http://schemas.microsoft.com/office/drawing/2014/main" xmlns="" id="{34635477-1B2D-01F3-8FB7-2516AED14752}"/>
              </a:ext>
            </a:extLst>
          </p:cNvPr>
          <p:cNvSpPr/>
          <p:nvPr/>
        </p:nvSpPr>
        <p:spPr>
          <a:xfrm>
            <a:off x="3182931" y="2448516"/>
            <a:ext cx="2444267" cy="945414"/>
          </a:xfrm>
          <a:prstGeom prst="roundRect">
            <a:avLst>
              <a:gd name="adj" fmla="val 25094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ED35A42D-3D27-DFA6-AB8B-DEE9DE40A08C}"/>
              </a:ext>
            </a:extLst>
          </p:cNvPr>
          <p:cNvSpPr txBox="1"/>
          <p:nvPr/>
        </p:nvSpPr>
        <p:spPr>
          <a:xfrm>
            <a:off x="826896" y="2579592"/>
            <a:ext cx="579565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6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3531 </a:t>
            </a:r>
            <a:endParaRPr lang="ru-RU" sz="16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DA5A4D3C-E096-2C1F-BAEE-7A9DAFDEF1AE}"/>
              </a:ext>
            </a:extLst>
          </p:cNvPr>
          <p:cNvSpPr txBox="1"/>
          <p:nvPr/>
        </p:nvSpPr>
        <p:spPr>
          <a:xfrm>
            <a:off x="1303450" y="2649528"/>
            <a:ext cx="677813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кв. км. 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FA94615B-DCE9-714A-3CA3-7B2922C855BA}"/>
              </a:ext>
            </a:extLst>
          </p:cNvPr>
          <p:cNvSpPr txBox="1"/>
          <p:nvPr/>
        </p:nvSpPr>
        <p:spPr>
          <a:xfrm>
            <a:off x="826896" y="2911249"/>
            <a:ext cx="1524379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RU" sz="110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лощадь территории</a:t>
            </a:r>
            <a:endParaRPr lang="ru-RU" sz="110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D2F725FE-F144-6325-91C1-04D853E4AD7C}"/>
              </a:ext>
            </a:extLst>
          </p:cNvPr>
          <p:cNvSpPr txBox="1"/>
          <p:nvPr/>
        </p:nvSpPr>
        <p:spPr>
          <a:xfrm>
            <a:off x="3358231" y="2579591"/>
            <a:ext cx="41362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6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 </a:t>
            </a:r>
            <a:endParaRPr lang="ru-RU" sz="16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B5C67D58-65B0-BABF-EC03-A08117CDCF5F}"/>
              </a:ext>
            </a:extLst>
          </p:cNvPr>
          <p:cNvSpPr txBox="1"/>
          <p:nvPr/>
        </p:nvSpPr>
        <p:spPr>
          <a:xfrm>
            <a:off x="3650027" y="2647501"/>
            <a:ext cx="107188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сельсоветов</a:t>
            </a:r>
            <a:endParaRPr lang="ru-RU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0" name="Рисунок 69" descr="Переместить со сплошной заливкой">
            <a:extLst>
              <a:ext uri="{FF2B5EF4-FFF2-40B4-BE49-F238E27FC236}">
                <a16:creationId xmlns:a16="http://schemas.microsoft.com/office/drawing/2014/main" xmlns="" id="{895D5543-0D78-4216-5A52-61BAC118CA2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2581101" y="2529103"/>
            <a:ext cx="360000" cy="360000"/>
          </a:xfrm>
          <a:prstGeom prst="rect">
            <a:avLst/>
          </a:prstGeom>
        </p:spPr>
      </p:pic>
      <p:sp>
        <p:nvSpPr>
          <p:cNvPr id="86" name="TextBox 85">
            <a:extLst>
              <a:ext uri="{FF2B5EF4-FFF2-40B4-BE49-F238E27FC236}">
                <a16:creationId xmlns:a16="http://schemas.microsoft.com/office/drawing/2014/main" xmlns="" id="{0F7716E0-33E1-47CC-F22F-F3F1AB99120C}"/>
              </a:ext>
            </a:extLst>
          </p:cNvPr>
          <p:cNvSpPr txBox="1"/>
          <p:nvPr/>
        </p:nvSpPr>
        <p:spPr>
          <a:xfrm>
            <a:off x="628694" y="4017359"/>
            <a:ext cx="1143047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автотранспорт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xmlns="" id="{8DB2A8B5-932C-6F5C-9F50-499F12240835}"/>
              </a:ext>
            </a:extLst>
          </p:cNvPr>
          <p:cNvSpPr txBox="1"/>
          <p:nvPr/>
        </p:nvSpPr>
        <p:spPr>
          <a:xfrm>
            <a:off x="536558" y="4555355"/>
            <a:ext cx="2821673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Барнаул – Поспелиха - Краснощеково</a:t>
            </a:r>
            <a:endParaRPr lang="ru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F03E8347-34B6-89F2-E98E-7F490ADEFA8C}"/>
              </a:ext>
            </a:extLst>
          </p:cNvPr>
          <p:cNvSpPr txBox="1"/>
          <p:nvPr/>
        </p:nvSpPr>
        <p:spPr>
          <a:xfrm>
            <a:off x="628686" y="4294095"/>
            <a:ext cx="1349527" cy="1077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7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01К-68</a:t>
            </a:r>
            <a:endParaRPr lang="ru-RU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Скругленный прямоугольник 82">
            <a:extLst>
              <a:ext uri="{FF2B5EF4-FFF2-40B4-BE49-F238E27FC236}">
                <a16:creationId xmlns:a16="http://schemas.microsoft.com/office/drawing/2014/main" xmlns="" id="{50403483-55E7-7CD7-1A34-AF319242838E}"/>
              </a:ext>
            </a:extLst>
          </p:cNvPr>
          <p:cNvSpPr/>
          <p:nvPr/>
        </p:nvSpPr>
        <p:spPr>
          <a:xfrm>
            <a:off x="7354994" y="3177738"/>
            <a:ext cx="909513" cy="144128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0" rIns="0" bIns="0" rtlCol="0" anchor="ctr"/>
          <a:lstStyle/>
          <a:p>
            <a:pPr algn="ctr"/>
            <a:r>
              <a:rPr lang="ru-RU" sz="7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Камень-на-Оби</a:t>
            </a:r>
            <a:endParaRPr lang="x-none" sz="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4" name="Рисунок 83" descr="Маркер со сплошной заливкой">
            <a:extLst>
              <a:ext uri="{FF2B5EF4-FFF2-40B4-BE49-F238E27FC236}">
                <a16:creationId xmlns:a16="http://schemas.microsoft.com/office/drawing/2014/main" xmlns="" id="{72083DFE-EDD9-273A-911A-529160DD2C2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9"/>
              </a:ext>
            </a:extLst>
          </a:blip>
          <a:stretch>
            <a:fillRect/>
          </a:stretch>
        </p:blipFill>
        <p:spPr>
          <a:xfrm>
            <a:off x="7354994" y="3152049"/>
            <a:ext cx="169817" cy="16981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DB829ED-5AD9-E391-3DCA-96E4C7799FF6}"/>
              </a:ext>
            </a:extLst>
          </p:cNvPr>
          <p:cNvSpPr txBox="1"/>
          <p:nvPr/>
        </p:nvSpPr>
        <p:spPr>
          <a:xfrm>
            <a:off x="627015" y="550177"/>
            <a:ext cx="9125075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2000" b="1" dirty="0">
                <a:latin typeface="Arial" panose="020B0604020202020204" pitchFamily="34" charset="0"/>
                <a:cs typeface="Arial" panose="020B0604020202020204" pitchFamily="34" charset="0"/>
              </a:rPr>
              <a:t>ОБЩАЯ ХАРАКТЕРИСТИКА</a:t>
            </a:r>
          </a:p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КРАСНОЩЕКОВСКОГО РАЙОНА</a:t>
            </a:r>
            <a:endParaRPr lang="x-none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763487" y="4006789"/>
            <a:ext cx="359695" cy="35969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398170" y="5060980"/>
            <a:ext cx="359695" cy="35969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4617" y="1401546"/>
            <a:ext cx="3846797" cy="4590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237AAA25-7C88-1AD0-0C1B-918F884DB7A1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КРАСНОЩЕКОВСКОГО РАЙОНА</a:t>
            </a: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81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xmlns="" id="{CD619759-1B46-A085-9BEA-16699177FCA2}"/>
              </a:ext>
            </a:extLst>
          </p:cNvPr>
          <p:cNvSpPr/>
          <p:nvPr/>
        </p:nvSpPr>
        <p:spPr>
          <a:xfrm>
            <a:off x="627017" y="163628"/>
            <a:ext cx="2273092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социально-экономические показатели</a:t>
            </a:r>
            <a:endParaRPr lang="x-none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Номер слайда 50">
            <a:extLst>
              <a:ext uri="{FF2B5EF4-FFF2-40B4-BE49-F238E27FC236}">
                <a16:creationId xmlns:a16="http://schemas.microsoft.com/office/drawing/2014/main" xmlns="" id="{44424661-66FD-8F93-DC83-63C5A9828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xmlns="" id="{CA681B2E-CC94-3AAF-E060-F2F2C175E23F}"/>
              </a:ext>
            </a:extLst>
          </p:cNvPr>
          <p:cNvSpPr/>
          <p:nvPr/>
        </p:nvSpPr>
        <p:spPr>
          <a:xfrm>
            <a:off x="627017" y="1401547"/>
            <a:ext cx="6023956" cy="4905423"/>
          </a:xfrm>
          <a:prstGeom prst="roundRect">
            <a:avLst>
              <a:gd name="adj" fmla="val 5474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cxnSp>
        <p:nvCxnSpPr>
          <p:cNvPr id="74" name="Прямая соединительная линия 73">
            <a:extLst>
              <a:ext uri="{FF2B5EF4-FFF2-40B4-BE49-F238E27FC236}">
                <a16:creationId xmlns:a16="http://schemas.microsoft.com/office/drawing/2014/main" xmlns="" id="{4B987983-F07E-F572-08A2-A9B03E6871E5}"/>
              </a:ext>
            </a:extLst>
          </p:cNvPr>
          <p:cNvCxnSpPr>
            <a:cxnSpLocks/>
          </p:cNvCxnSpPr>
          <p:nvPr/>
        </p:nvCxnSpPr>
        <p:spPr>
          <a:xfrm>
            <a:off x="907085" y="6000498"/>
            <a:ext cx="27066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xmlns="" id="{61B276B5-A05C-4084-6B05-771C3FE2940E}"/>
              </a:ext>
            </a:extLst>
          </p:cNvPr>
          <p:cNvSpPr txBox="1"/>
          <p:nvPr/>
        </p:nvSpPr>
        <p:spPr>
          <a:xfrm>
            <a:off x="1294059" y="5938942"/>
            <a:ext cx="263087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202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x-none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1" name="Прямая соединительная линия 80">
            <a:extLst>
              <a:ext uri="{FF2B5EF4-FFF2-40B4-BE49-F238E27FC236}">
                <a16:creationId xmlns:a16="http://schemas.microsoft.com/office/drawing/2014/main" xmlns="" id="{E41DF579-8696-DD20-F1CC-5CD2F3DBCE34}"/>
              </a:ext>
            </a:extLst>
          </p:cNvPr>
          <p:cNvCxnSpPr>
            <a:cxnSpLocks/>
          </p:cNvCxnSpPr>
          <p:nvPr/>
        </p:nvCxnSpPr>
        <p:spPr>
          <a:xfrm>
            <a:off x="1736354" y="6000498"/>
            <a:ext cx="270662" cy="0"/>
          </a:xfrm>
          <a:prstGeom prst="line">
            <a:avLst/>
          </a:prstGeom>
          <a:ln w="12700">
            <a:solidFill>
              <a:srgbClr val="B1C1E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>
            <a:extLst>
              <a:ext uri="{FF2B5EF4-FFF2-40B4-BE49-F238E27FC236}">
                <a16:creationId xmlns:a16="http://schemas.microsoft.com/office/drawing/2014/main" xmlns="" id="{C868A8CD-3BA5-845F-2948-B9125448DA88}"/>
              </a:ext>
            </a:extLst>
          </p:cNvPr>
          <p:cNvSpPr txBox="1"/>
          <p:nvPr/>
        </p:nvSpPr>
        <p:spPr>
          <a:xfrm>
            <a:off x="2123328" y="5938942"/>
            <a:ext cx="263087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202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x-none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59" name="Группа 158">
            <a:extLst>
              <a:ext uri="{FF2B5EF4-FFF2-40B4-BE49-F238E27FC236}">
                <a16:creationId xmlns:a16="http://schemas.microsoft.com/office/drawing/2014/main" xmlns="" id="{859BFF25-7647-679E-CF0A-EDBC0E40A471}"/>
              </a:ext>
            </a:extLst>
          </p:cNvPr>
          <p:cNvGrpSpPr/>
          <p:nvPr/>
        </p:nvGrpSpPr>
        <p:grpSpPr>
          <a:xfrm>
            <a:off x="2220657" y="2436521"/>
            <a:ext cx="2740663" cy="2674203"/>
            <a:chOff x="2400982" y="2317823"/>
            <a:chExt cx="2740663" cy="2674203"/>
          </a:xfrm>
        </p:grpSpPr>
        <p:sp>
          <p:nvSpPr>
            <p:cNvPr id="113" name="Правильный пятиугольник 112">
              <a:extLst>
                <a:ext uri="{FF2B5EF4-FFF2-40B4-BE49-F238E27FC236}">
                  <a16:creationId xmlns:a16="http://schemas.microsoft.com/office/drawing/2014/main" xmlns="" id="{2E6B3244-8CEB-6239-7F38-F265B373BF99}"/>
                </a:ext>
              </a:extLst>
            </p:cNvPr>
            <p:cNvSpPr/>
            <p:nvPr/>
          </p:nvSpPr>
          <p:spPr>
            <a:xfrm>
              <a:off x="2400982" y="2317823"/>
              <a:ext cx="2740663" cy="2610155"/>
            </a:xfrm>
            <a:prstGeom prst="pentagon">
              <a:avLst/>
            </a:prstGeom>
            <a:solidFill>
              <a:srgbClr val="FBFBF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/>
            </a:p>
          </p:txBody>
        </p:sp>
        <p:sp>
          <p:nvSpPr>
            <p:cNvPr id="114" name="Правильный пятиугольник 113">
              <a:extLst>
                <a:ext uri="{FF2B5EF4-FFF2-40B4-BE49-F238E27FC236}">
                  <a16:creationId xmlns:a16="http://schemas.microsoft.com/office/drawing/2014/main" xmlns="" id="{4495E117-48D2-15E2-0BCE-6E44870B1947}"/>
                </a:ext>
              </a:extLst>
            </p:cNvPr>
            <p:cNvSpPr/>
            <p:nvPr/>
          </p:nvSpPr>
          <p:spPr>
            <a:xfrm>
              <a:off x="2746788" y="2808023"/>
              <a:ext cx="2008897" cy="2065703"/>
            </a:xfrm>
            <a:prstGeom prst="pentag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x-none" dirty="0"/>
            </a:p>
          </p:txBody>
        </p:sp>
        <p:cxnSp>
          <p:nvCxnSpPr>
            <p:cNvPr id="116" name="Прямая соединительная линия 115">
              <a:extLst>
                <a:ext uri="{FF2B5EF4-FFF2-40B4-BE49-F238E27FC236}">
                  <a16:creationId xmlns:a16="http://schemas.microsoft.com/office/drawing/2014/main" xmlns="" id="{1C6AE833-741A-D6C2-6D6F-7C8212816507}"/>
                </a:ext>
              </a:extLst>
            </p:cNvPr>
            <p:cNvCxnSpPr>
              <a:cxnSpLocks/>
            </p:cNvCxnSpPr>
            <p:nvPr/>
          </p:nvCxnSpPr>
          <p:spPr>
            <a:xfrm>
              <a:off x="3738408" y="2381871"/>
              <a:ext cx="0" cy="2610155"/>
            </a:xfrm>
            <a:prstGeom prst="line">
              <a:avLst/>
            </a:prstGeom>
            <a:ln>
              <a:solidFill>
                <a:srgbClr val="F1F1F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8" name="Группа 157">
              <a:extLst>
                <a:ext uri="{FF2B5EF4-FFF2-40B4-BE49-F238E27FC236}">
                  <a16:creationId xmlns:a16="http://schemas.microsoft.com/office/drawing/2014/main" xmlns="" id="{7B27636C-D5DC-E85C-EE19-185390D0DD09}"/>
                </a:ext>
              </a:extLst>
            </p:cNvPr>
            <p:cNvGrpSpPr/>
            <p:nvPr/>
          </p:nvGrpSpPr>
          <p:grpSpPr>
            <a:xfrm>
              <a:off x="2655096" y="3084325"/>
              <a:ext cx="2159991" cy="1205244"/>
              <a:chOff x="2654916" y="3117426"/>
              <a:chExt cx="2159991" cy="1205244"/>
            </a:xfrm>
          </p:grpSpPr>
          <p:grpSp>
            <p:nvGrpSpPr>
              <p:cNvPr id="121" name="Группа 120">
                <a:extLst>
                  <a:ext uri="{FF2B5EF4-FFF2-40B4-BE49-F238E27FC236}">
                    <a16:creationId xmlns:a16="http://schemas.microsoft.com/office/drawing/2014/main" xmlns="" id="{C0E3F89F-5015-76B7-83AB-B2981EC78399}"/>
                  </a:ext>
                </a:extLst>
              </p:cNvPr>
              <p:cNvGrpSpPr/>
              <p:nvPr/>
            </p:nvGrpSpPr>
            <p:grpSpPr>
              <a:xfrm>
                <a:off x="2654916" y="3117426"/>
                <a:ext cx="2159991" cy="1205244"/>
                <a:chOff x="2491740" y="3198701"/>
                <a:chExt cx="2486289" cy="1387314"/>
              </a:xfrm>
            </p:grpSpPr>
            <p:cxnSp>
              <p:nvCxnSpPr>
                <p:cNvPr id="117" name="Прямая соединительная линия 116">
                  <a:extLst>
                    <a:ext uri="{FF2B5EF4-FFF2-40B4-BE49-F238E27FC236}">
                      <a16:creationId xmlns:a16="http://schemas.microsoft.com/office/drawing/2014/main" xmlns="" id="{8B915712-0841-7078-5D11-970E6AA7018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2491740" y="3198701"/>
                  <a:ext cx="2402899" cy="1387314"/>
                </a:xfrm>
                <a:prstGeom prst="line">
                  <a:avLst/>
                </a:prstGeom>
                <a:ln>
                  <a:solidFill>
                    <a:srgbClr val="F1F1F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0" name="Прямая соединительная линия 119">
                  <a:extLst>
                    <a:ext uri="{FF2B5EF4-FFF2-40B4-BE49-F238E27FC236}">
                      <a16:creationId xmlns:a16="http://schemas.microsoft.com/office/drawing/2014/main" xmlns="" id="{1708A3A5-006B-B5E0-C489-EABF0F13779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575130" y="3198701"/>
                  <a:ext cx="2402899" cy="1387314"/>
                </a:xfrm>
                <a:prstGeom prst="line">
                  <a:avLst/>
                </a:prstGeom>
                <a:ln>
                  <a:solidFill>
                    <a:srgbClr val="F1F1F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22" name="Овал 121">
                <a:extLst>
                  <a:ext uri="{FF2B5EF4-FFF2-40B4-BE49-F238E27FC236}">
                    <a16:creationId xmlns:a16="http://schemas.microsoft.com/office/drawing/2014/main" xmlns="" id="{5A0E3986-D229-D6EC-5021-52A0442A8505}"/>
                  </a:ext>
                </a:extLst>
              </p:cNvPr>
              <p:cNvSpPr/>
              <p:nvPr/>
            </p:nvSpPr>
            <p:spPr>
              <a:xfrm>
                <a:off x="3708583" y="3664426"/>
                <a:ext cx="62551" cy="62551"/>
              </a:xfrm>
              <a:prstGeom prst="ellipse">
                <a:avLst/>
              </a:prstGeom>
              <a:solidFill>
                <a:srgbClr val="F1F1F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x-none"/>
              </a:p>
            </p:txBody>
          </p:sp>
        </p:grpSp>
      </p:grpSp>
      <p:sp>
        <p:nvSpPr>
          <p:cNvPr id="123" name="TextBox 122">
            <a:extLst>
              <a:ext uri="{FF2B5EF4-FFF2-40B4-BE49-F238E27FC236}">
                <a16:creationId xmlns:a16="http://schemas.microsoft.com/office/drawing/2014/main" xmlns="" id="{4DDD486F-FFDC-3AC3-0983-1563F64C780C}"/>
              </a:ext>
            </a:extLst>
          </p:cNvPr>
          <p:cNvSpPr txBox="1"/>
          <p:nvPr/>
        </p:nvSpPr>
        <p:spPr>
          <a:xfrm>
            <a:off x="3193411" y="1674883"/>
            <a:ext cx="112031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>
              <a:defRPr sz="800" b="1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dirty="0"/>
              <a:t>объем инвестиций </a:t>
            </a:r>
          </a:p>
          <a:p>
            <a:r>
              <a:rPr lang="ru-RU" dirty="0"/>
              <a:t>в основной капитал млн руб.</a:t>
            </a:r>
            <a:endParaRPr lang="x-none" dirty="0"/>
          </a:p>
        </p:txBody>
      </p:sp>
      <p:sp>
        <p:nvSpPr>
          <p:cNvPr id="125" name="Скругленный прямоугольник 124">
            <a:extLst>
              <a:ext uri="{FF2B5EF4-FFF2-40B4-BE49-F238E27FC236}">
                <a16:creationId xmlns:a16="http://schemas.microsoft.com/office/drawing/2014/main" xmlns="" id="{7DACA747-66C6-0E65-B5FA-C504D9C6D2C4}"/>
              </a:ext>
            </a:extLst>
          </p:cNvPr>
          <p:cNvSpPr/>
          <p:nvPr/>
        </p:nvSpPr>
        <p:spPr>
          <a:xfrm>
            <a:off x="3193411" y="2133513"/>
            <a:ext cx="322113" cy="180000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831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7" name="Скругленный прямоугольник 126">
            <a:extLst>
              <a:ext uri="{FF2B5EF4-FFF2-40B4-BE49-F238E27FC236}">
                <a16:creationId xmlns:a16="http://schemas.microsoft.com/office/drawing/2014/main" xmlns="" id="{0B4880A1-91DC-D0F0-A77C-E94DED46A2DE}"/>
              </a:ext>
            </a:extLst>
          </p:cNvPr>
          <p:cNvSpPr/>
          <p:nvPr/>
        </p:nvSpPr>
        <p:spPr>
          <a:xfrm>
            <a:off x="3638995" y="2133513"/>
            <a:ext cx="322113" cy="180000"/>
          </a:xfrm>
          <a:prstGeom prst="roundRect">
            <a:avLst>
              <a:gd name="adj" fmla="val 50000"/>
            </a:avLst>
          </a:prstGeom>
          <a:solidFill>
            <a:srgbClr val="B1C1E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873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xmlns="" id="{B51F7AF6-8F8A-5B37-A1C2-3650196617FB}"/>
              </a:ext>
            </a:extLst>
          </p:cNvPr>
          <p:cNvSpPr txBox="1"/>
          <p:nvPr/>
        </p:nvSpPr>
        <p:spPr>
          <a:xfrm>
            <a:off x="5269143" y="3015810"/>
            <a:ext cx="112031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8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отгрузка продукции</a:t>
            </a:r>
          </a:p>
          <a:p>
            <a:r>
              <a:rPr lang="ru-RU" sz="8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r>
              <a:rPr lang="ru-RU" sz="80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лн руб</a:t>
            </a:r>
            <a:r>
              <a:rPr lang="ru-RU" sz="8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x-none" sz="80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" name="Скругленный прямоугольник 132">
            <a:extLst>
              <a:ext uri="{FF2B5EF4-FFF2-40B4-BE49-F238E27FC236}">
                <a16:creationId xmlns:a16="http://schemas.microsoft.com/office/drawing/2014/main" xmlns="" id="{BD49888C-EE87-0AA1-DB51-FCB7AE18C6FB}"/>
              </a:ext>
            </a:extLst>
          </p:cNvPr>
          <p:cNvSpPr/>
          <p:nvPr/>
        </p:nvSpPr>
        <p:spPr>
          <a:xfrm>
            <a:off x="5269143" y="3344643"/>
            <a:ext cx="322113" cy="180000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2,57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5" name="Скругленный прямоугольник 134">
            <a:extLst>
              <a:ext uri="{FF2B5EF4-FFF2-40B4-BE49-F238E27FC236}">
                <a16:creationId xmlns:a16="http://schemas.microsoft.com/office/drawing/2014/main" xmlns="" id="{BA41BC5E-92C9-7CBA-1F88-F41F35900D8E}"/>
              </a:ext>
            </a:extLst>
          </p:cNvPr>
          <p:cNvSpPr/>
          <p:nvPr/>
        </p:nvSpPr>
        <p:spPr>
          <a:xfrm>
            <a:off x="5717521" y="3349015"/>
            <a:ext cx="322113" cy="180000"/>
          </a:xfrm>
          <a:prstGeom prst="roundRect">
            <a:avLst>
              <a:gd name="adj" fmla="val 50000"/>
            </a:avLst>
          </a:prstGeom>
          <a:solidFill>
            <a:srgbClr val="B1C1E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2,07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xmlns="" id="{2EFB3336-310E-8D41-40DB-BCF7E0A8AF90}"/>
              </a:ext>
            </a:extLst>
          </p:cNvPr>
          <p:cNvSpPr txBox="1"/>
          <p:nvPr/>
        </p:nvSpPr>
        <p:spPr>
          <a:xfrm>
            <a:off x="4862489" y="4586482"/>
            <a:ext cx="156298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8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общий фонд оплаты труда       по </a:t>
            </a:r>
            <a:r>
              <a:rPr lang="ru-RU" sz="800" b="1" spc="-2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крупным и средним организациям</a:t>
            </a:r>
            <a:endParaRPr lang="ru-RU" sz="800" b="1" spc="-2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80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млн </a:t>
            </a:r>
            <a:r>
              <a:rPr lang="ru-RU" sz="8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руб.</a:t>
            </a:r>
            <a:endParaRPr lang="x-none" sz="80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7" name="Скругленный прямоугольник 136">
            <a:extLst>
              <a:ext uri="{FF2B5EF4-FFF2-40B4-BE49-F238E27FC236}">
                <a16:creationId xmlns:a16="http://schemas.microsoft.com/office/drawing/2014/main" xmlns="" id="{A3F711DB-496E-5AE9-8DA3-52FB6C8C4FC4}"/>
              </a:ext>
            </a:extLst>
          </p:cNvPr>
          <p:cNvSpPr/>
          <p:nvPr/>
        </p:nvSpPr>
        <p:spPr>
          <a:xfrm>
            <a:off x="4852842" y="5145990"/>
            <a:ext cx="322113" cy="180000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1,05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9" name="Скругленный прямоугольник 138">
            <a:extLst>
              <a:ext uri="{FF2B5EF4-FFF2-40B4-BE49-F238E27FC236}">
                <a16:creationId xmlns:a16="http://schemas.microsoft.com/office/drawing/2014/main" xmlns="" id="{5638DA25-0A83-5C61-BB97-CE89B7FE3C55}"/>
              </a:ext>
            </a:extLst>
          </p:cNvPr>
          <p:cNvSpPr/>
          <p:nvPr/>
        </p:nvSpPr>
        <p:spPr>
          <a:xfrm>
            <a:off x="5280458" y="5145990"/>
            <a:ext cx="322113" cy="180000"/>
          </a:xfrm>
          <a:prstGeom prst="roundRect">
            <a:avLst>
              <a:gd name="adj" fmla="val 50000"/>
            </a:avLst>
          </a:prstGeom>
          <a:solidFill>
            <a:srgbClr val="B1C1E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1,24</a:t>
            </a: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xmlns="" id="{9B8B9FEF-8A61-E7B5-E26D-6064E35C71F8}"/>
              </a:ext>
            </a:extLst>
          </p:cNvPr>
          <p:cNvSpPr txBox="1"/>
          <p:nvPr/>
        </p:nvSpPr>
        <p:spPr>
          <a:xfrm>
            <a:off x="1087409" y="3015810"/>
            <a:ext cx="98825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8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объём розничного товарооборота</a:t>
            </a:r>
          </a:p>
          <a:p>
            <a:r>
              <a:rPr lang="ru-RU" sz="80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мл </a:t>
            </a:r>
            <a:r>
              <a:rPr lang="ru-RU" sz="8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руб.</a:t>
            </a:r>
            <a:endParaRPr lang="x-none" sz="80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1" name="Скругленный прямоугольник 140">
            <a:extLst>
              <a:ext uri="{FF2B5EF4-FFF2-40B4-BE49-F238E27FC236}">
                <a16:creationId xmlns:a16="http://schemas.microsoft.com/office/drawing/2014/main" xmlns="" id="{5BF57916-37D0-2A89-BEDE-6529985937EC}"/>
              </a:ext>
            </a:extLst>
          </p:cNvPr>
          <p:cNvSpPr/>
          <p:nvPr/>
        </p:nvSpPr>
        <p:spPr>
          <a:xfrm>
            <a:off x="1020835" y="3427514"/>
            <a:ext cx="322113" cy="180000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738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" name="Скругленный прямоугольник 142">
            <a:extLst>
              <a:ext uri="{FF2B5EF4-FFF2-40B4-BE49-F238E27FC236}">
                <a16:creationId xmlns:a16="http://schemas.microsoft.com/office/drawing/2014/main" xmlns="" id="{AF6DE8AE-5C46-A9ED-FE44-79540CCD291B}"/>
              </a:ext>
            </a:extLst>
          </p:cNvPr>
          <p:cNvSpPr/>
          <p:nvPr/>
        </p:nvSpPr>
        <p:spPr>
          <a:xfrm>
            <a:off x="1505182" y="3420672"/>
            <a:ext cx="322113" cy="180000"/>
          </a:xfrm>
          <a:prstGeom prst="roundRect">
            <a:avLst>
              <a:gd name="adj" fmla="val 50000"/>
            </a:avLst>
          </a:prstGeom>
          <a:solidFill>
            <a:srgbClr val="B1C1E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801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xmlns="" id="{BD9E40EF-B3BB-3EB9-AF5B-3B81E652F392}"/>
              </a:ext>
            </a:extLst>
          </p:cNvPr>
          <p:cNvSpPr txBox="1"/>
          <p:nvPr/>
        </p:nvSpPr>
        <p:spPr>
          <a:xfrm>
            <a:off x="1429496" y="4744479"/>
            <a:ext cx="988253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8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средняя з/п</a:t>
            </a:r>
          </a:p>
          <a:p>
            <a:r>
              <a:rPr lang="ru-RU" sz="8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руб.</a:t>
            </a:r>
            <a:endParaRPr lang="x-none" sz="80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9" name="Скругленный прямоугольник 148">
            <a:extLst>
              <a:ext uri="{FF2B5EF4-FFF2-40B4-BE49-F238E27FC236}">
                <a16:creationId xmlns:a16="http://schemas.microsoft.com/office/drawing/2014/main" xmlns="" id="{4676CABC-9A49-F2C2-A9BC-C53B134296DE}"/>
              </a:ext>
            </a:extLst>
          </p:cNvPr>
          <p:cNvSpPr/>
          <p:nvPr/>
        </p:nvSpPr>
        <p:spPr>
          <a:xfrm>
            <a:off x="1264545" y="5112600"/>
            <a:ext cx="322113" cy="180000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41 289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1" name="Скругленный прямоугольник 150">
            <a:extLst>
              <a:ext uri="{FF2B5EF4-FFF2-40B4-BE49-F238E27FC236}">
                <a16:creationId xmlns:a16="http://schemas.microsoft.com/office/drawing/2014/main" xmlns="" id="{0DA18218-A189-5B34-A992-A1C2F6968601}"/>
              </a:ext>
            </a:extLst>
          </p:cNvPr>
          <p:cNvSpPr/>
          <p:nvPr/>
        </p:nvSpPr>
        <p:spPr>
          <a:xfrm>
            <a:off x="1827295" y="5103049"/>
            <a:ext cx="322113" cy="180000"/>
          </a:xfrm>
          <a:prstGeom prst="roundRect">
            <a:avLst>
              <a:gd name="adj" fmla="val 50000"/>
            </a:avLst>
          </a:prstGeom>
          <a:solidFill>
            <a:srgbClr val="B1C1E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46 133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1" name="Шестиугольник 160">
            <a:extLst>
              <a:ext uri="{FF2B5EF4-FFF2-40B4-BE49-F238E27FC236}">
                <a16:creationId xmlns:a16="http://schemas.microsoft.com/office/drawing/2014/main" xmlns="" id="{80C5CFFC-7012-7F1B-F30E-BDA9A7D11940}"/>
              </a:ext>
            </a:extLst>
          </p:cNvPr>
          <p:cNvSpPr/>
          <p:nvPr/>
        </p:nvSpPr>
        <p:spPr>
          <a:xfrm rot="1800000">
            <a:off x="2920822" y="3086486"/>
            <a:ext cx="1376047" cy="1432398"/>
          </a:xfrm>
          <a:custGeom>
            <a:avLst/>
            <a:gdLst>
              <a:gd name="connsiteX0" fmla="*/ 0 w 1889708"/>
              <a:gd name="connsiteY0" fmla="*/ 814530 h 1629059"/>
              <a:gd name="connsiteX1" fmla="*/ 407265 w 1889708"/>
              <a:gd name="connsiteY1" fmla="*/ 0 h 1629059"/>
              <a:gd name="connsiteX2" fmla="*/ 1482443 w 1889708"/>
              <a:gd name="connsiteY2" fmla="*/ 0 h 1629059"/>
              <a:gd name="connsiteX3" fmla="*/ 1889708 w 1889708"/>
              <a:gd name="connsiteY3" fmla="*/ 814530 h 1629059"/>
              <a:gd name="connsiteX4" fmla="*/ 1482443 w 1889708"/>
              <a:gd name="connsiteY4" fmla="*/ 1629059 h 1629059"/>
              <a:gd name="connsiteX5" fmla="*/ 407265 w 1889708"/>
              <a:gd name="connsiteY5" fmla="*/ 1629059 h 1629059"/>
              <a:gd name="connsiteX6" fmla="*/ 0 w 1889708"/>
              <a:gd name="connsiteY6" fmla="*/ 814530 h 1629059"/>
              <a:gd name="connsiteX0" fmla="*/ 0 w 1889708"/>
              <a:gd name="connsiteY0" fmla="*/ 814530 h 1736015"/>
              <a:gd name="connsiteX1" fmla="*/ 407265 w 1889708"/>
              <a:gd name="connsiteY1" fmla="*/ 0 h 1736015"/>
              <a:gd name="connsiteX2" fmla="*/ 1482443 w 1889708"/>
              <a:gd name="connsiteY2" fmla="*/ 0 h 1736015"/>
              <a:gd name="connsiteX3" fmla="*/ 1889708 w 1889708"/>
              <a:gd name="connsiteY3" fmla="*/ 814530 h 1736015"/>
              <a:gd name="connsiteX4" fmla="*/ 1482443 w 1889708"/>
              <a:gd name="connsiteY4" fmla="*/ 1629059 h 1736015"/>
              <a:gd name="connsiteX5" fmla="*/ 256517 w 1889708"/>
              <a:gd name="connsiteY5" fmla="*/ 1736015 h 1736015"/>
              <a:gd name="connsiteX6" fmla="*/ 0 w 1889708"/>
              <a:gd name="connsiteY6" fmla="*/ 814530 h 1736015"/>
              <a:gd name="connsiteX0" fmla="*/ 0 w 1889708"/>
              <a:gd name="connsiteY0" fmla="*/ 814530 h 1736015"/>
              <a:gd name="connsiteX1" fmla="*/ 407265 w 1889708"/>
              <a:gd name="connsiteY1" fmla="*/ 0 h 1736015"/>
              <a:gd name="connsiteX2" fmla="*/ 1482443 w 1889708"/>
              <a:gd name="connsiteY2" fmla="*/ 0 h 1736015"/>
              <a:gd name="connsiteX3" fmla="*/ 1889708 w 1889708"/>
              <a:gd name="connsiteY3" fmla="*/ 814530 h 1736015"/>
              <a:gd name="connsiteX4" fmla="*/ 1141294 w 1889708"/>
              <a:gd name="connsiteY4" fmla="*/ 1268210 h 1736015"/>
              <a:gd name="connsiteX5" fmla="*/ 256517 w 1889708"/>
              <a:gd name="connsiteY5" fmla="*/ 1736015 h 1736015"/>
              <a:gd name="connsiteX6" fmla="*/ 0 w 1889708"/>
              <a:gd name="connsiteY6" fmla="*/ 814530 h 1736015"/>
              <a:gd name="connsiteX0" fmla="*/ 0 w 1889708"/>
              <a:gd name="connsiteY0" fmla="*/ 814530 h 1736015"/>
              <a:gd name="connsiteX1" fmla="*/ 407265 w 1889708"/>
              <a:gd name="connsiteY1" fmla="*/ 0 h 1736015"/>
              <a:gd name="connsiteX2" fmla="*/ 1482443 w 1889708"/>
              <a:gd name="connsiteY2" fmla="*/ 0 h 1736015"/>
              <a:gd name="connsiteX3" fmla="*/ 1889708 w 1889708"/>
              <a:gd name="connsiteY3" fmla="*/ 814530 h 1736015"/>
              <a:gd name="connsiteX4" fmla="*/ 1220266 w 1889708"/>
              <a:gd name="connsiteY4" fmla="*/ 1381991 h 1736015"/>
              <a:gd name="connsiteX5" fmla="*/ 256517 w 1889708"/>
              <a:gd name="connsiteY5" fmla="*/ 1736015 h 1736015"/>
              <a:gd name="connsiteX6" fmla="*/ 0 w 1889708"/>
              <a:gd name="connsiteY6" fmla="*/ 814530 h 1736015"/>
              <a:gd name="connsiteX0" fmla="*/ 0 w 1657677"/>
              <a:gd name="connsiteY0" fmla="*/ 814530 h 1736015"/>
              <a:gd name="connsiteX1" fmla="*/ 407265 w 1657677"/>
              <a:gd name="connsiteY1" fmla="*/ 0 h 1736015"/>
              <a:gd name="connsiteX2" fmla="*/ 1482443 w 1657677"/>
              <a:gd name="connsiteY2" fmla="*/ 0 h 1736015"/>
              <a:gd name="connsiteX3" fmla="*/ 1657677 w 1657677"/>
              <a:gd name="connsiteY3" fmla="*/ 769197 h 1736015"/>
              <a:gd name="connsiteX4" fmla="*/ 1220266 w 1657677"/>
              <a:gd name="connsiteY4" fmla="*/ 1381991 h 1736015"/>
              <a:gd name="connsiteX5" fmla="*/ 256517 w 1657677"/>
              <a:gd name="connsiteY5" fmla="*/ 1736015 h 1736015"/>
              <a:gd name="connsiteX6" fmla="*/ 0 w 1657677"/>
              <a:gd name="connsiteY6" fmla="*/ 814530 h 1736015"/>
              <a:gd name="connsiteX0" fmla="*/ 0 w 1657677"/>
              <a:gd name="connsiteY0" fmla="*/ 814530 h 1736015"/>
              <a:gd name="connsiteX1" fmla="*/ 407265 w 1657677"/>
              <a:gd name="connsiteY1" fmla="*/ 0 h 1736015"/>
              <a:gd name="connsiteX2" fmla="*/ 1226899 w 1657677"/>
              <a:gd name="connsiteY2" fmla="*/ 120977 h 1736015"/>
              <a:gd name="connsiteX3" fmla="*/ 1657677 w 1657677"/>
              <a:gd name="connsiteY3" fmla="*/ 769197 h 1736015"/>
              <a:gd name="connsiteX4" fmla="*/ 1220266 w 1657677"/>
              <a:gd name="connsiteY4" fmla="*/ 1381991 h 1736015"/>
              <a:gd name="connsiteX5" fmla="*/ 256517 w 1657677"/>
              <a:gd name="connsiteY5" fmla="*/ 1736015 h 1736015"/>
              <a:gd name="connsiteX6" fmla="*/ 0 w 1657677"/>
              <a:gd name="connsiteY6" fmla="*/ 814530 h 1736015"/>
              <a:gd name="connsiteX0" fmla="*/ 0 w 1664969"/>
              <a:gd name="connsiteY0" fmla="*/ 778896 h 1736015"/>
              <a:gd name="connsiteX1" fmla="*/ 414557 w 1664969"/>
              <a:gd name="connsiteY1" fmla="*/ 0 h 1736015"/>
              <a:gd name="connsiteX2" fmla="*/ 1234191 w 1664969"/>
              <a:gd name="connsiteY2" fmla="*/ 120977 h 1736015"/>
              <a:gd name="connsiteX3" fmla="*/ 1664969 w 1664969"/>
              <a:gd name="connsiteY3" fmla="*/ 769197 h 1736015"/>
              <a:gd name="connsiteX4" fmla="*/ 1227558 w 1664969"/>
              <a:gd name="connsiteY4" fmla="*/ 1381991 h 1736015"/>
              <a:gd name="connsiteX5" fmla="*/ 263809 w 1664969"/>
              <a:gd name="connsiteY5" fmla="*/ 1736015 h 1736015"/>
              <a:gd name="connsiteX6" fmla="*/ 0 w 1664969"/>
              <a:gd name="connsiteY6" fmla="*/ 778896 h 1736015"/>
              <a:gd name="connsiteX0" fmla="*/ 0 w 1664969"/>
              <a:gd name="connsiteY0" fmla="*/ 657919 h 1615038"/>
              <a:gd name="connsiteX1" fmla="*/ 538202 w 1664969"/>
              <a:gd name="connsiteY1" fmla="*/ 93182 h 1615038"/>
              <a:gd name="connsiteX2" fmla="*/ 1234191 w 1664969"/>
              <a:gd name="connsiteY2" fmla="*/ 0 h 1615038"/>
              <a:gd name="connsiteX3" fmla="*/ 1664969 w 1664969"/>
              <a:gd name="connsiteY3" fmla="*/ 648220 h 1615038"/>
              <a:gd name="connsiteX4" fmla="*/ 1227558 w 1664969"/>
              <a:gd name="connsiteY4" fmla="*/ 1261014 h 1615038"/>
              <a:gd name="connsiteX5" fmla="*/ 263809 w 1664969"/>
              <a:gd name="connsiteY5" fmla="*/ 1615038 h 1615038"/>
              <a:gd name="connsiteX6" fmla="*/ 0 w 1664969"/>
              <a:gd name="connsiteY6" fmla="*/ 657919 h 1615038"/>
              <a:gd name="connsiteX0" fmla="*/ 0 w 1546566"/>
              <a:gd name="connsiteY0" fmla="*/ 657919 h 1615038"/>
              <a:gd name="connsiteX1" fmla="*/ 538202 w 1546566"/>
              <a:gd name="connsiteY1" fmla="*/ 93182 h 1615038"/>
              <a:gd name="connsiteX2" fmla="*/ 1234191 w 1546566"/>
              <a:gd name="connsiteY2" fmla="*/ 0 h 1615038"/>
              <a:gd name="connsiteX3" fmla="*/ 1546566 w 1546566"/>
              <a:gd name="connsiteY3" fmla="*/ 650174 h 1615038"/>
              <a:gd name="connsiteX4" fmla="*/ 1227558 w 1546566"/>
              <a:gd name="connsiteY4" fmla="*/ 1261014 h 1615038"/>
              <a:gd name="connsiteX5" fmla="*/ 263809 w 1546566"/>
              <a:gd name="connsiteY5" fmla="*/ 1615038 h 1615038"/>
              <a:gd name="connsiteX6" fmla="*/ 0 w 1546566"/>
              <a:gd name="connsiteY6" fmla="*/ 657919 h 1615038"/>
              <a:gd name="connsiteX0" fmla="*/ 0 w 1546566"/>
              <a:gd name="connsiteY0" fmla="*/ 657919 h 1518248"/>
              <a:gd name="connsiteX1" fmla="*/ 538202 w 1546566"/>
              <a:gd name="connsiteY1" fmla="*/ 93182 h 1518248"/>
              <a:gd name="connsiteX2" fmla="*/ 1234191 w 1546566"/>
              <a:gd name="connsiteY2" fmla="*/ 0 h 1518248"/>
              <a:gd name="connsiteX3" fmla="*/ 1546566 w 1546566"/>
              <a:gd name="connsiteY3" fmla="*/ 650174 h 1518248"/>
              <a:gd name="connsiteX4" fmla="*/ 1227558 w 1546566"/>
              <a:gd name="connsiteY4" fmla="*/ 1261014 h 1518248"/>
              <a:gd name="connsiteX5" fmla="*/ 373944 w 1546566"/>
              <a:gd name="connsiteY5" fmla="*/ 1518248 h 1518248"/>
              <a:gd name="connsiteX6" fmla="*/ 0 w 1546566"/>
              <a:gd name="connsiteY6" fmla="*/ 657919 h 1518248"/>
              <a:gd name="connsiteX0" fmla="*/ 0 w 1546566"/>
              <a:gd name="connsiteY0" fmla="*/ 572069 h 1432398"/>
              <a:gd name="connsiteX1" fmla="*/ 538202 w 1546566"/>
              <a:gd name="connsiteY1" fmla="*/ 7332 h 1432398"/>
              <a:gd name="connsiteX2" fmla="*/ 1177507 w 1546566"/>
              <a:gd name="connsiteY2" fmla="*/ 0 h 1432398"/>
              <a:gd name="connsiteX3" fmla="*/ 1546566 w 1546566"/>
              <a:gd name="connsiteY3" fmla="*/ 564324 h 1432398"/>
              <a:gd name="connsiteX4" fmla="*/ 1227558 w 1546566"/>
              <a:gd name="connsiteY4" fmla="*/ 1175164 h 1432398"/>
              <a:gd name="connsiteX5" fmla="*/ 373944 w 1546566"/>
              <a:gd name="connsiteY5" fmla="*/ 1432398 h 1432398"/>
              <a:gd name="connsiteX6" fmla="*/ 0 w 1546566"/>
              <a:gd name="connsiteY6" fmla="*/ 572069 h 1432398"/>
              <a:gd name="connsiteX0" fmla="*/ 0 w 1484490"/>
              <a:gd name="connsiteY0" fmla="*/ 572069 h 1432398"/>
              <a:gd name="connsiteX1" fmla="*/ 538202 w 1484490"/>
              <a:gd name="connsiteY1" fmla="*/ 7332 h 1432398"/>
              <a:gd name="connsiteX2" fmla="*/ 1177507 w 1484490"/>
              <a:gd name="connsiteY2" fmla="*/ 0 h 1432398"/>
              <a:gd name="connsiteX3" fmla="*/ 1484490 w 1484490"/>
              <a:gd name="connsiteY3" fmla="*/ 560321 h 1432398"/>
              <a:gd name="connsiteX4" fmla="*/ 1227558 w 1484490"/>
              <a:gd name="connsiteY4" fmla="*/ 1175164 h 1432398"/>
              <a:gd name="connsiteX5" fmla="*/ 373944 w 1484490"/>
              <a:gd name="connsiteY5" fmla="*/ 1432398 h 1432398"/>
              <a:gd name="connsiteX6" fmla="*/ 0 w 1484490"/>
              <a:gd name="connsiteY6" fmla="*/ 572069 h 1432398"/>
              <a:gd name="connsiteX0" fmla="*/ 0 w 1484490"/>
              <a:gd name="connsiteY0" fmla="*/ 572069 h 1432398"/>
              <a:gd name="connsiteX1" fmla="*/ 538202 w 1484490"/>
              <a:gd name="connsiteY1" fmla="*/ 7332 h 1432398"/>
              <a:gd name="connsiteX2" fmla="*/ 1177507 w 1484490"/>
              <a:gd name="connsiteY2" fmla="*/ 0 h 1432398"/>
              <a:gd name="connsiteX3" fmla="*/ 1484490 w 1484490"/>
              <a:gd name="connsiteY3" fmla="*/ 560321 h 1432398"/>
              <a:gd name="connsiteX4" fmla="*/ 1185967 w 1484490"/>
              <a:gd name="connsiteY4" fmla="*/ 1126130 h 1432398"/>
              <a:gd name="connsiteX5" fmla="*/ 373944 w 1484490"/>
              <a:gd name="connsiteY5" fmla="*/ 1432398 h 1432398"/>
              <a:gd name="connsiteX6" fmla="*/ 0 w 1484490"/>
              <a:gd name="connsiteY6" fmla="*/ 572069 h 1432398"/>
              <a:gd name="connsiteX0" fmla="*/ 0 w 1376047"/>
              <a:gd name="connsiteY0" fmla="*/ 575866 h 1432398"/>
              <a:gd name="connsiteX1" fmla="*/ 429759 w 1376047"/>
              <a:gd name="connsiteY1" fmla="*/ 7332 h 1432398"/>
              <a:gd name="connsiteX2" fmla="*/ 1069064 w 1376047"/>
              <a:gd name="connsiteY2" fmla="*/ 0 h 1432398"/>
              <a:gd name="connsiteX3" fmla="*/ 1376047 w 1376047"/>
              <a:gd name="connsiteY3" fmla="*/ 560321 h 1432398"/>
              <a:gd name="connsiteX4" fmla="*/ 1077524 w 1376047"/>
              <a:gd name="connsiteY4" fmla="*/ 1126130 h 1432398"/>
              <a:gd name="connsiteX5" fmla="*/ 265501 w 1376047"/>
              <a:gd name="connsiteY5" fmla="*/ 1432398 h 1432398"/>
              <a:gd name="connsiteX6" fmla="*/ 0 w 1376047"/>
              <a:gd name="connsiteY6" fmla="*/ 575866 h 1432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76047" h="1432398">
                <a:moveTo>
                  <a:pt x="0" y="575866"/>
                </a:moveTo>
                <a:lnTo>
                  <a:pt x="429759" y="7332"/>
                </a:lnTo>
                <a:lnTo>
                  <a:pt x="1069064" y="0"/>
                </a:lnTo>
                <a:lnTo>
                  <a:pt x="1376047" y="560321"/>
                </a:lnTo>
                <a:lnTo>
                  <a:pt x="1077524" y="1126130"/>
                </a:lnTo>
                <a:lnTo>
                  <a:pt x="265501" y="1432398"/>
                </a:lnTo>
                <a:lnTo>
                  <a:pt x="0" y="575866"/>
                </a:lnTo>
                <a:close/>
              </a:path>
            </a:pathLst>
          </a:custGeom>
          <a:noFill/>
          <a:ln>
            <a:solidFill>
              <a:srgbClr val="A6A6A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63" name="Шестиугольник 160">
            <a:extLst>
              <a:ext uri="{FF2B5EF4-FFF2-40B4-BE49-F238E27FC236}">
                <a16:creationId xmlns:a16="http://schemas.microsoft.com/office/drawing/2014/main" xmlns="" id="{BFE3E32D-4E32-EF8D-83DB-B70C7B2C852E}"/>
              </a:ext>
            </a:extLst>
          </p:cNvPr>
          <p:cNvSpPr/>
          <p:nvPr/>
        </p:nvSpPr>
        <p:spPr>
          <a:xfrm rot="11954163">
            <a:off x="2738741" y="3097630"/>
            <a:ext cx="1825527" cy="1487154"/>
          </a:xfrm>
          <a:custGeom>
            <a:avLst/>
            <a:gdLst>
              <a:gd name="connsiteX0" fmla="*/ 0 w 1889708"/>
              <a:gd name="connsiteY0" fmla="*/ 814530 h 1629059"/>
              <a:gd name="connsiteX1" fmla="*/ 407265 w 1889708"/>
              <a:gd name="connsiteY1" fmla="*/ 0 h 1629059"/>
              <a:gd name="connsiteX2" fmla="*/ 1482443 w 1889708"/>
              <a:gd name="connsiteY2" fmla="*/ 0 h 1629059"/>
              <a:gd name="connsiteX3" fmla="*/ 1889708 w 1889708"/>
              <a:gd name="connsiteY3" fmla="*/ 814530 h 1629059"/>
              <a:gd name="connsiteX4" fmla="*/ 1482443 w 1889708"/>
              <a:gd name="connsiteY4" fmla="*/ 1629059 h 1629059"/>
              <a:gd name="connsiteX5" fmla="*/ 407265 w 1889708"/>
              <a:gd name="connsiteY5" fmla="*/ 1629059 h 1629059"/>
              <a:gd name="connsiteX6" fmla="*/ 0 w 1889708"/>
              <a:gd name="connsiteY6" fmla="*/ 814530 h 1629059"/>
              <a:gd name="connsiteX0" fmla="*/ 0 w 1889708"/>
              <a:gd name="connsiteY0" fmla="*/ 814530 h 1736015"/>
              <a:gd name="connsiteX1" fmla="*/ 407265 w 1889708"/>
              <a:gd name="connsiteY1" fmla="*/ 0 h 1736015"/>
              <a:gd name="connsiteX2" fmla="*/ 1482443 w 1889708"/>
              <a:gd name="connsiteY2" fmla="*/ 0 h 1736015"/>
              <a:gd name="connsiteX3" fmla="*/ 1889708 w 1889708"/>
              <a:gd name="connsiteY3" fmla="*/ 814530 h 1736015"/>
              <a:gd name="connsiteX4" fmla="*/ 1482443 w 1889708"/>
              <a:gd name="connsiteY4" fmla="*/ 1629059 h 1736015"/>
              <a:gd name="connsiteX5" fmla="*/ 256517 w 1889708"/>
              <a:gd name="connsiteY5" fmla="*/ 1736015 h 1736015"/>
              <a:gd name="connsiteX6" fmla="*/ 0 w 1889708"/>
              <a:gd name="connsiteY6" fmla="*/ 814530 h 1736015"/>
              <a:gd name="connsiteX0" fmla="*/ 0 w 1889708"/>
              <a:gd name="connsiteY0" fmla="*/ 814530 h 1736015"/>
              <a:gd name="connsiteX1" fmla="*/ 407265 w 1889708"/>
              <a:gd name="connsiteY1" fmla="*/ 0 h 1736015"/>
              <a:gd name="connsiteX2" fmla="*/ 1482443 w 1889708"/>
              <a:gd name="connsiteY2" fmla="*/ 0 h 1736015"/>
              <a:gd name="connsiteX3" fmla="*/ 1889708 w 1889708"/>
              <a:gd name="connsiteY3" fmla="*/ 814530 h 1736015"/>
              <a:gd name="connsiteX4" fmla="*/ 1141294 w 1889708"/>
              <a:gd name="connsiteY4" fmla="*/ 1268210 h 1736015"/>
              <a:gd name="connsiteX5" fmla="*/ 256517 w 1889708"/>
              <a:gd name="connsiteY5" fmla="*/ 1736015 h 1736015"/>
              <a:gd name="connsiteX6" fmla="*/ 0 w 1889708"/>
              <a:gd name="connsiteY6" fmla="*/ 814530 h 1736015"/>
              <a:gd name="connsiteX0" fmla="*/ 0 w 1889708"/>
              <a:gd name="connsiteY0" fmla="*/ 814530 h 1736015"/>
              <a:gd name="connsiteX1" fmla="*/ 407265 w 1889708"/>
              <a:gd name="connsiteY1" fmla="*/ 0 h 1736015"/>
              <a:gd name="connsiteX2" fmla="*/ 1482443 w 1889708"/>
              <a:gd name="connsiteY2" fmla="*/ 0 h 1736015"/>
              <a:gd name="connsiteX3" fmla="*/ 1889708 w 1889708"/>
              <a:gd name="connsiteY3" fmla="*/ 814530 h 1736015"/>
              <a:gd name="connsiteX4" fmla="*/ 1220266 w 1889708"/>
              <a:gd name="connsiteY4" fmla="*/ 1381991 h 1736015"/>
              <a:gd name="connsiteX5" fmla="*/ 256517 w 1889708"/>
              <a:gd name="connsiteY5" fmla="*/ 1736015 h 1736015"/>
              <a:gd name="connsiteX6" fmla="*/ 0 w 1889708"/>
              <a:gd name="connsiteY6" fmla="*/ 814530 h 1736015"/>
              <a:gd name="connsiteX0" fmla="*/ 0 w 1657677"/>
              <a:gd name="connsiteY0" fmla="*/ 814530 h 1736015"/>
              <a:gd name="connsiteX1" fmla="*/ 407265 w 1657677"/>
              <a:gd name="connsiteY1" fmla="*/ 0 h 1736015"/>
              <a:gd name="connsiteX2" fmla="*/ 1482443 w 1657677"/>
              <a:gd name="connsiteY2" fmla="*/ 0 h 1736015"/>
              <a:gd name="connsiteX3" fmla="*/ 1657677 w 1657677"/>
              <a:gd name="connsiteY3" fmla="*/ 769197 h 1736015"/>
              <a:gd name="connsiteX4" fmla="*/ 1220266 w 1657677"/>
              <a:gd name="connsiteY4" fmla="*/ 1381991 h 1736015"/>
              <a:gd name="connsiteX5" fmla="*/ 256517 w 1657677"/>
              <a:gd name="connsiteY5" fmla="*/ 1736015 h 1736015"/>
              <a:gd name="connsiteX6" fmla="*/ 0 w 1657677"/>
              <a:gd name="connsiteY6" fmla="*/ 814530 h 1736015"/>
              <a:gd name="connsiteX0" fmla="*/ 0 w 1657677"/>
              <a:gd name="connsiteY0" fmla="*/ 814530 h 1736015"/>
              <a:gd name="connsiteX1" fmla="*/ 407265 w 1657677"/>
              <a:gd name="connsiteY1" fmla="*/ 0 h 1736015"/>
              <a:gd name="connsiteX2" fmla="*/ 1226899 w 1657677"/>
              <a:gd name="connsiteY2" fmla="*/ 120977 h 1736015"/>
              <a:gd name="connsiteX3" fmla="*/ 1657677 w 1657677"/>
              <a:gd name="connsiteY3" fmla="*/ 769197 h 1736015"/>
              <a:gd name="connsiteX4" fmla="*/ 1220266 w 1657677"/>
              <a:gd name="connsiteY4" fmla="*/ 1381991 h 1736015"/>
              <a:gd name="connsiteX5" fmla="*/ 256517 w 1657677"/>
              <a:gd name="connsiteY5" fmla="*/ 1736015 h 1736015"/>
              <a:gd name="connsiteX6" fmla="*/ 0 w 1657677"/>
              <a:gd name="connsiteY6" fmla="*/ 814530 h 1736015"/>
              <a:gd name="connsiteX0" fmla="*/ 0 w 1664969"/>
              <a:gd name="connsiteY0" fmla="*/ 778896 h 1736015"/>
              <a:gd name="connsiteX1" fmla="*/ 414557 w 1664969"/>
              <a:gd name="connsiteY1" fmla="*/ 0 h 1736015"/>
              <a:gd name="connsiteX2" fmla="*/ 1234191 w 1664969"/>
              <a:gd name="connsiteY2" fmla="*/ 120977 h 1736015"/>
              <a:gd name="connsiteX3" fmla="*/ 1664969 w 1664969"/>
              <a:gd name="connsiteY3" fmla="*/ 769197 h 1736015"/>
              <a:gd name="connsiteX4" fmla="*/ 1227558 w 1664969"/>
              <a:gd name="connsiteY4" fmla="*/ 1381991 h 1736015"/>
              <a:gd name="connsiteX5" fmla="*/ 263809 w 1664969"/>
              <a:gd name="connsiteY5" fmla="*/ 1736015 h 1736015"/>
              <a:gd name="connsiteX6" fmla="*/ 0 w 1664969"/>
              <a:gd name="connsiteY6" fmla="*/ 778896 h 1736015"/>
              <a:gd name="connsiteX0" fmla="*/ 0 w 1664969"/>
              <a:gd name="connsiteY0" fmla="*/ 657919 h 1615038"/>
              <a:gd name="connsiteX1" fmla="*/ 538202 w 1664969"/>
              <a:gd name="connsiteY1" fmla="*/ 93182 h 1615038"/>
              <a:gd name="connsiteX2" fmla="*/ 1234191 w 1664969"/>
              <a:gd name="connsiteY2" fmla="*/ 0 h 1615038"/>
              <a:gd name="connsiteX3" fmla="*/ 1664969 w 1664969"/>
              <a:gd name="connsiteY3" fmla="*/ 648220 h 1615038"/>
              <a:gd name="connsiteX4" fmla="*/ 1227558 w 1664969"/>
              <a:gd name="connsiteY4" fmla="*/ 1261014 h 1615038"/>
              <a:gd name="connsiteX5" fmla="*/ 263809 w 1664969"/>
              <a:gd name="connsiteY5" fmla="*/ 1615038 h 1615038"/>
              <a:gd name="connsiteX6" fmla="*/ 0 w 1664969"/>
              <a:gd name="connsiteY6" fmla="*/ 657919 h 1615038"/>
              <a:gd name="connsiteX0" fmla="*/ 0 w 1546566"/>
              <a:gd name="connsiteY0" fmla="*/ 657919 h 1615038"/>
              <a:gd name="connsiteX1" fmla="*/ 538202 w 1546566"/>
              <a:gd name="connsiteY1" fmla="*/ 93182 h 1615038"/>
              <a:gd name="connsiteX2" fmla="*/ 1234191 w 1546566"/>
              <a:gd name="connsiteY2" fmla="*/ 0 h 1615038"/>
              <a:gd name="connsiteX3" fmla="*/ 1546566 w 1546566"/>
              <a:gd name="connsiteY3" fmla="*/ 650174 h 1615038"/>
              <a:gd name="connsiteX4" fmla="*/ 1227558 w 1546566"/>
              <a:gd name="connsiteY4" fmla="*/ 1261014 h 1615038"/>
              <a:gd name="connsiteX5" fmla="*/ 263809 w 1546566"/>
              <a:gd name="connsiteY5" fmla="*/ 1615038 h 1615038"/>
              <a:gd name="connsiteX6" fmla="*/ 0 w 1546566"/>
              <a:gd name="connsiteY6" fmla="*/ 657919 h 1615038"/>
              <a:gd name="connsiteX0" fmla="*/ 0 w 1546566"/>
              <a:gd name="connsiteY0" fmla="*/ 657919 h 1518248"/>
              <a:gd name="connsiteX1" fmla="*/ 538202 w 1546566"/>
              <a:gd name="connsiteY1" fmla="*/ 93182 h 1518248"/>
              <a:gd name="connsiteX2" fmla="*/ 1234191 w 1546566"/>
              <a:gd name="connsiteY2" fmla="*/ 0 h 1518248"/>
              <a:gd name="connsiteX3" fmla="*/ 1546566 w 1546566"/>
              <a:gd name="connsiteY3" fmla="*/ 650174 h 1518248"/>
              <a:gd name="connsiteX4" fmla="*/ 1227558 w 1546566"/>
              <a:gd name="connsiteY4" fmla="*/ 1261014 h 1518248"/>
              <a:gd name="connsiteX5" fmla="*/ 373944 w 1546566"/>
              <a:gd name="connsiteY5" fmla="*/ 1518248 h 1518248"/>
              <a:gd name="connsiteX6" fmla="*/ 0 w 1546566"/>
              <a:gd name="connsiteY6" fmla="*/ 657919 h 1518248"/>
              <a:gd name="connsiteX0" fmla="*/ 0 w 1546566"/>
              <a:gd name="connsiteY0" fmla="*/ 572069 h 1432398"/>
              <a:gd name="connsiteX1" fmla="*/ 538202 w 1546566"/>
              <a:gd name="connsiteY1" fmla="*/ 7332 h 1432398"/>
              <a:gd name="connsiteX2" fmla="*/ 1177507 w 1546566"/>
              <a:gd name="connsiteY2" fmla="*/ 0 h 1432398"/>
              <a:gd name="connsiteX3" fmla="*/ 1546566 w 1546566"/>
              <a:gd name="connsiteY3" fmla="*/ 564324 h 1432398"/>
              <a:gd name="connsiteX4" fmla="*/ 1227558 w 1546566"/>
              <a:gd name="connsiteY4" fmla="*/ 1175164 h 1432398"/>
              <a:gd name="connsiteX5" fmla="*/ 373944 w 1546566"/>
              <a:gd name="connsiteY5" fmla="*/ 1432398 h 1432398"/>
              <a:gd name="connsiteX6" fmla="*/ 0 w 1546566"/>
              <a:gd name="connsiteY6" fmla="*/ 572069 h 1432398"/>
              <a:gd name="connsiteX0" fmla="*/ 0 w 1484490"/>
              <a:gd name="connsiteY0" fmla="*/ 572069 h 1432398"/>
              <a:gd name="connsiteX1" fmla="*/ 538202 w 1484490"/>
              <a:gd name="connsiteY1" fmla="*/ 7332 h 1432398"/>
              <a:gd name="connsiteX2" fmla="*/ 1177507 w 1484490"/>
              <a:gd name="connsiteY2" fmla="*/ 0 h 1432398"/>
              <a:gd name="connsiteX3" fmla="*/ 1484490 w 1484490"/>
              <a:gd name="connsiteY3" fmla="*/ 560321 h 1432398"/>
              <a:gd name="connsiteX4" fmla="*/ 1227558 w 1484490"/>
              <a:gd name="connsiteY4" fmla="*/ 1175164 h 1432398"/>
              <a:gd name="connsiteX5" fmla="*/ 373944 w 1484490"/>
              <a:gd name="connsiteY5" fmla="*/ 1432398 h 1432398"/>
              <a:gd name="connsiteX6" fmla="*/ 0 w 1484490"/>
              <a:gd name="connsiteY6" fmla="*/ 572069 h 1432398"/>
              <a:gd name="connsiteX0" fmla="*/ 0 w 1484490"/>
              <a:gd name="connsiteY0" fmla="*/ 572069 h 1432398"/>
              <a:gd name="connsiteX1" fmla="*/ 538202 w 1484490"/>
              <a:gd name="connsiteY1" fmla="*/ 7332 h 1432398"/>
              <a:gd name="connsiteX2" fmla="*/ 1177507 w 1484490"/>
              <a:gd name="connsiteY2" fmla="*/ 0 h 1432398"/>
              <a:gd name="connsiteX3" fmla="*/ 1484490 w 1484490"/>
              <a:gd name="connsiteY3" fmla="*/ 560321 h 1432398"/>
              <a:gd name="connsiteX4" fmla="*/ 1185967 w 1484490"/>
              <a:gd name="connsiteY4" fmla="*/ 1126130 h 1432398"/>
              <a:gd name="connsiteX5" fmla="*/ 373944 w 1484490"/>
              <a:gd name="connsiteY5" fmla="*/ 1432398 h 1432398"/>
              <a:gd name="connsiteX6" fmla="*/ 0 w 1484490"/>
              <a:gd name="connsiteY6" fmla="*/ 572069 h 1432398"/>
              <a:gd name="connsiteX0" fmla="*/ 0 w 1376047"/>
              <a:gd name="connsiteY0" fmla="*/ 575866 h 1432398"/>
              <a:gd name="connsiteX1" fmla="*/ 429759 w 1376047"/>
              <a:gd name="connsiteY1" fmla="*/ 7332 h 1432398"/>
              <a:gd name="connsiteX2" fmla="*/ 1069064 w 1376047"/>
              <a:gd name="connsiteY2" fmla="*/ 0 h 1432398"/>
              <a:gd name="connsiteX3" fmla="*/ 1376047 w 1376047"/>
              <a:gd name="connsiteY3" fmla="*/ 560321 h 1432398"/>
              <a:gd name="connsiteX4" fmla="*/ 1077524 w 1376047"/>
              <a:gd name="connsiteY4" fmla="*/ 1126130 h 1432398"/>
              <a:gd name="connsiteX5" fmla="*/ 265501 w 1376047"/>
              <a:gd name="connsiteY5" fmla="*/ 1432398 h 1432398"/>
              <a:gd name="connsiteX6" fmla="*/ 0 w 1376047"/>
              <a:gd name="connsiteY6" fmla="*/ 575866 h 1432398"/>
              <a:gd name="connsiteX0" fmla="*/ 0 w 1376047"/>
              <a:gd name="connsiteY0" fmla="*/ 663163 h 1519695"/>
              <a:gd name="connsiteX1" fmla="*/ 375125 w 1376047"/>
              <a:gd name="connsiteY1" fmla="*/ 0 h 1519695"/>
              <a:gd name="connsiteX2" fmla="*/ 1069064 w 1376047"/>
              <a:gd name="connsiteY2" fmla="*/ 87297 h 1519695"/>
              <a:gd name="connsiteX3" fmla="*/ 1376047 w 1376047"/>
              <a:gd name="connsiteY3" fmla="*/ 647618 h 1519695"/>
              <a:gd name="connsiteX4" fmla="*/ 1077524 w 1376047"/>
              <a:gd name="connsiteY4" fmla="*/ 1213427 h 1519695"/>
              <a:gd name="connsiteX5" fmla="*/ 265501 w 1376047"/>
              <a:gd name="connsiteY5" fmla="*/ 1519695 h 1519695"/>
              <a:gd name="connsiteX6" fmla="*/ 0 w 1376047"/>
              <a:gd name="connsiteY6" fmla="*/ 663163 h 1519695"/>
              <a:gd name="connsiteX0" fmla="*/ 0 w 1376047"/>
              <a:gd name="connsiteY0" fmla="*/ 672448 h 1528980"/>
              <a:gd name="connsiteX1" fmla="*/ 375125 w 1376047"/>
              <a:gd name="connsiteY1" fmla="*/ 9285 h 1528980"/>
              <a:gd name="connsiteX2" fmla="*/ 1132833 w 1376047"/>
              <a:gd name="connsiteY2" fmla="*/ 0 h 1528980"/>
              <a:gd name="connsiteX3" fmla="*/ 1376047 w 1376047"/>
              <a:gd name="connsiteY3" fmla="*/ 656903 h 1528980"/>
              <a:gd name="connsiteX4" fmla="*/ 1077524 w 1376047"/>
              <a:gd name="connsiteY4" fmla="*/ 1222712 h 1528980"/>
              <a:gd name="connsiteX5" fmla="*/ 265501 w 1376047"/>
              <a:gd name="connsiteY5" fmla="*/ 1528980 h 1528980"/>
              <a:gd name="connsiteX6" fmla="*/ 0 w 1376047"/>
              <a:gd name="connsiteY6" fmla="*/ 672448 h 1528980"/>
              <a:gd name="connsiteX0" fmla="*/ 0 w 1450960"/>
              <a:gd name="connsiteY0" fmla="*/ 672448 h 1528980"/>
              <a:gd name="connsiteX1" fmla="*/ 375125 w 1450960"/>
              <a:gd name="connsiteY1" fmla="*/ 9285 h 1528980"/>
              <a:gd name="connsiteX2" fmla="*/ 1132833 w 1450960"/>
              <a:gd name="connsiteY2" fmla="*/ 0 h 1528980"/>
              <a:gd name="connsiteX3" fmla="*/ 1450960 w 1450960"/>
              <a:gd name="connsiteY3" fmla="*/ 660136 h 1528980"/>
              <a:gd name="connsiteX4" fmla="*/ 1077524 w 1450960"/>
              <a:gd name="connsiteY4" fmla="*/ 1222712 h 1528980"/>
              <a:gd name="connsiteX5" fmla="*/ 265501 w 1450960"/>
              <a:gd name="connsiteY5" fmla="*/ 1528980 h 1528980"/>
              <a:gd name="connsiteX6" fmla="*/ 0 w 1450960"/>
              <a:gd name="connsiteY6" fmla="*/ 672448 h 1528980"/>
              <a:gd name="connsiteX0" fmla="*/ 0 w 1450960"/>
              <a:gd name="connsiteY0" fmla="*/ 672448 h 1528980"/>
              <a:gd name="connsiteX1" fmla="*/ 375125 w 1450960"/>
              <a:gd name="connsiteY1" fmla="*/ 9285 h 1528980"/>
              <a:gd name="connsiteX2" fmla="*/ 1132833 w 1450960"/>
              <a:gd name="connsiteY2" fmla="*/ 0 h 1528980"/>
              <a:gd name="connsiteX3" fmla="*/ 1450960 w 1450960"/>
              <a:gd name="connsiteY3" fmla="*/ 660136 h 1528980"/>
              <a:gd name="connsiteX4" fmla="*/ 1125637 w 1450960"/>
              <a:gd name="connsiteY4" fmla="*/ 1294544 h 1528980"/>
              <a:gd name="connsiteX5" fmla="*/ 265501 w 1450960"/>
              <a:gd name="connsiteY5" fmla="*/ 1528980 h 1528980"/>
              <a:gd name="connsiteX6" fmla="*/ 0 w 1450960"/>
              <a:gd name="connsiteY6" fmla="*/ 672448 h 1528980"/>
              <a:gd name="connsiteX0" fmla="*/ 0 w 1450960"/>
              <a:gd name="connsiteY0" fmla="*/ 672448 h 1634188"/>
              <a:gd name="connsiteX1" fmla="*/ 375125 w 1450960"/>
              <a:gd name="connsiteY1" fmla="*/ 9285 h 1634188"/>
              <a:gd name="connsiteX2" fmla="*/ 1132833 w 1450960"/>
              <a:gd name="connsiteY2" fmla="*/ 0 h 1634188"/>
              <a:gd name="connsiteX3" fmla="*/ 1450960 w 1450960"/>
              <a:gd name="connsiteY3" fmla="*/ 660136 h 1634188"/>
              <a:gd name="connsiteX4" fmla="*/ 1125637 w 1450960"/>
              <a:gd name="connsiteY4" fmla="*/ 1294544 h 1634188"/>
              <a:gd name="connsiteX5" fmla="*/ 186790 w 1450960"/>
              <a:gd name="connsiteY5" fmla="*/ 1634188 h 1634188"/>
              <a:gd name="connsiteX6" fmla="*/ 0 w 1450960"/>
              <a:gd name="connsiteY6" fmla="*/ 672448 h 1634188"/>
              <a:gd name="connsiteX0" fmla="*/ 0 w 1450960"/>
              <a:gd name="connsiteY0" fmla="*/ 672448 h 1348087"/>
              <a:gd name="connsiteX1" fmla="*/ 375125 w 1450960"/>
              <a:gd name="connsiteY1" fmla="*/ 9285 h 1348087"/>
              <a:gd name="connsiteX2" fmla="*/ 1132833 w 1450960"/>
              <a:gd name="connsiteY2" fmla="*/ 0 h 1348087"/>
              <a:gd name="connsiteX3" fmla="*/ 1450960 w 1450960"/>
              <a:gd name="connsiteY3" fmla="*/ 660136 h 1348087"/>
              <a:gd name="connsiteX4" fmla="*/ 1125637 w 1450960"/>
              <a:gd name="connsiteY4" fmla="*/ 1294544 h 1348087"/>
              <a:gd name="connsiteX5" fmla="*/ 360280 w 1450960"/>
              <a:gd name="connsiteY5" fmla="*/ 1348087 h 1348087"/>
              <a:gd name="connsiteX6" fmla="*/ 0 w 1450960"/>
              <a:gd name="connsiteY6" fmla="*/ 672448 h 1348087"/>
              <a:gd name="connsiteX0" fmla="*/ 0 w 1729922"/>
              <a:gd name="connsiteY0" fmla="*/ 660851 h 1348087"/>
              <a:gd name="connsiteX1" fmla="*/ 654087 w 1729922"/>
              <a:gd name="connsiteY1" fmla="*/ 9285 h 1348087"/>
              <a:gd name="connsiteX2" fmla="*/ 1411795 w 1729922"/>
              <a:gd name="connsiteY2" fmla="*/ 0 h 1348087"/>
              <a:gd name="connsiteX3" fmla="*/ 1729922 w 1729922"/>
              <a:gd name="connsiteY3" fmla="*/ 660136 h 1348087"/>
              <a:gd name="connsiteX4" fmla="*/ 1404599 w 1729922"/>
              <a:gd name="connsiteY4" fmla="*/ 1294544 h 1348087"/>
              <a:gd name="connsiteX5" fmla="*/ 639242 w 1729922"/>
              <a:gd name="connsiteY5" fmla="*/ 1348087 h 1348087"/>
              <a:gd name="connsiteX6" fmla="*/ 0 w 1729922"/>
              <a:gd name="connsiteY6" fmla="*/ 660851 h 1348087"/>
              <a:gd name="connsiteX0" fmla="*/ 0 w 1825527"/>
              <a:gd name="connsiteY0" fmla="*/ 656284 h 1348087"/>
              <a:gd name="connsiteX1" fmla="*/ 749692 w 1825527"/>
              <a:gd name="connsiteY1" fmla="*/ 9285 h 1348087"/>
              <a:gd name="connsiteX2" fmla="*/ 1507400 w 1825527"/>
              <a:gd name="connsiteY2" fmla="*/ 0 h 1348087"/>
              <a:gd name="connsiteX3" fmla="*/ 1825527 w 1825527"/>
              <a:gd name="connsiteY3" fmla="*/ 660136 h 1348087"/>
              <a:gd name="connsiteX4" fmla="*/ 1500204 w 1825527"/>
              <a:gd name="connsiteY4" fmla="*/ 1294544 h 1348087"/>
              <a:gd name="connsiteX5" fmla="*/ 734847 w 1825527"/>
              <a:gd name="connsiteY5" fmla="*/ 1348087 h 1348087"/>
              <a:gd name="connsiteX6" fmla="*/ 0 w 1825527"/>
              <a:gd name="connsiteY6" fmla="*/ 656284 h 1348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25527" h="1348087">
                <a:moveTo>
                  <a:pt x="0" y="656284"/>
                </a:moveTo>
                <a:lnTo>
                  <a:pt x="749692" y="9285"/>
                </a:lnTo>
                <a:lnTo>
                  <a:pt x="1507400" y="0"/>
                </a:lnTo>
                <a:lnTo>
                  <a:pt x="1825527" y="660136"/>
                </a:lnTo>
                <a:lnTo>
                  <a:pt x="1500204" y="1294544"/>
                </a:lnTo>
                <a:lnTo>
                  <a:pt x="734847" y="1348087"/>
                </a:lnTo>
                <a:lnTo>
                  <a:pt x="0" y="656284"/>
                </a:lnTo>
                <a:close/>
              </a:path>
            </a:pathLst>
          </a:custGeom>
          <a:noFill/>
          <a:ln>
            <a:solidFill>
              <a:srgbClr val="B1C1E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37AAA25-7C88-1AD0-0C1B-918F884DB7A1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КРАСНОЩЕКОВСКОГО РАЙОНА</a:t>
            </a: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1A27BD99-917B-7737-9E7F-7A8F57A2CA4C}"/>
              </a:ext>
            </a:extLst>
          </p:cNvPr>
          <p:cNvSpPr txBox="1"/>
          <p:nvPr/>
        </p:nvSpPr>
        <p:spPr>
          <a:xfrm>
            <a:off x="627016" y="541729"/>
            <a:ext cx="8904066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СОЦИАЛЬНО-ЭКОНОМИЧЕСКИЕ ПОКАЗАТЕЛИ</a:t>
            </a:r>
          </a:p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КРАСНОЩЕКОВСКОГО РАЙОНА</a:t>
            </a:r>
            <a:endParaRPr lang="x-none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1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>
            <a:extLst>
              <a:ext uri="{FF2B5EF4-FFF2-40B4-BE49-F238E27FC236}">
                <a16:creationId xmlns:a16="http://schemas.microsoft.com/office/drawing/2014/main" xmlns="" id="{3A2C6274-4B9B-F40B-8680-725F6BB96DFB}"/>
              </a:ext>
            </a:extLst>
          </p:cNvPr>
          <p:cNvSpPr/>
          <p:nvPr/>
        </p:nvSpPr>
        <p:spPr>
          <a:xfrm>
            <a:off x="3637497" y="4185735"/>
            <a:ext cx="2160000" cy="2376000"/>
          </a:xfrm>
          <a:prstGeom prst="roundRect">
            <a:avLst>
              <a:gd name="adj" fmla="val 1257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12D699B-3924-518D-6259-49B5096496FC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ЗАНЯТОСТЬ И ДОХОДЫ НАСЕЛЕНИЯ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xmlns="" id="{CD619759-1B46-A085-9BEA-16699177FCA2}"/>
              </a:ext>
            </a:extLst>
          </p:cNvPr>
          <p:cNvSpPr/>
          <p:nvPr/>
        </p:nvSpPr>
        <p:spPr>
          <a:xfrm>
            <a:off x="627017" y="163628"/>
            <a:ext cx="1887583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занятость и доходы населения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xmlns="" id="{B54F722C-2069-3D02-CFC9-7B8A4D82B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xmlns="" id="{88543F39-1862-225F-676D-5EA9ED5042F5}"/>
              </a:ext>
            </a:extLst>
          </p:cNvPr>
          <p:cNvSpPr/>
          <p:nvPr/>
        </p:nvSpPr>
        <p:spPr>
          <a:xfrm>
            <a:off x="2468578" y="1555822"/>
            <a:ext cx="4497839" cy="2376000"/>
          </a:xfrm>
          <a:prstGeom prst="roundRect">
            <a:avLst>
              <a:gd name="adj" fmla="val 1220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97D06431-2278-115D-A93F-C4A505FF50CB}"/>
              </a:ext>
            </a:extLst>
          </p:cNvPr>
          <p:cNvSpPr txBox="1"/>
          <p:nvPr/>
        </p:nvSpPr>
        <p:spPr>
          <a:xfrm>
            <a:off x="2421932" y="1644572"/>
            <a:ext cx="4469886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СРЕДНЕМЕСЯЧНАЯ ЗАРАБОТНАЯ ПЛАТА РАБОТНИКОВ</a:t>
            </a:r>
          </a:p>
          <a:p>
            <a:pPr algn="ctr"/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ОТРАСЛЯМ В </a:t>
            </a:r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2024 </a:t>
            </a: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ГОДУ</a:t>
            </a:r>
          </a:p>
        </p:txBody>
      </p:sp>
      <p:graphicFrame>
        <p:nvGraphicFramePr>
          <p:cNvPr id="24" name="Диаграмма 23">
            <a:extLst>
              <a:ext uri="{FF2B5EF4-FFF2-40B4-BE49-F238E27FC236}">
                <a16:creationId xmlns:a16="http://schemas.microsoft.com/office/drawing/2014/main" xmlns="" id="{28A48725-C2BB-5FD4-9E15-191D578545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220485"/>
              </p:ext>
            </p:extLst>
          </p:nvPr>
        </p:nvGraphicFramePr>
        <p:xfrm>
          <a:off x="2825051" y="2089182"/>
          <a:ext cx="3882991" cy="1729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7" name="TextBox 66">
            <a:extLst>
              <a:ext uri="{FF2B5EF4-FFF2-40B4-BE49-F238E27FC236}">
                <a16:creationId xmlns:a16="http://schemas.microsoft.com/office/drawing/2014/main" xmlns="" id="{423ED422-DF9E-9D1D-A2F9-831F081A251F}"/>
              </a:ext>
            </a:extLst>
          </p:cNvPr>
          <p:cNvSpPr txBox="1"/>
          <p:nvPr/>
        </p:nvSpPr>
        <p:spPr>
          <a:xfrm>
            <a:off x="4171669" y="4343988"/>
            <a:ext cx="244699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0,8%</a:t>
            </a:r>
            <a:endParaRPr lang="x-none" sz="24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xmlns="" id="{BEBF4CEF-8376-EA30-4646-371E66EC9A7B}"/>
              </a:ext>
            </a:extLst>
          </p:cNvPr>
          <p:cNvSpPr txBox="1"/>
          <p:nvPr/>
        </p:nvSpPr>
        <p:spPr>
          <a:xfrm>
            <a:off x="3974819" y="4865904"/>
            <a:ext cx="1617598" cy="5078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регистрируемая безработица </a:t>
            </a:r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01.01.2025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" name="Рисунок 70" descr="Отменить подписку со сплошной заливкой">
            <a:extLst>
              <a:ext uri="{FF2B5EF4-FFF2-40B4-BE49-F238E27FC236}">
                <a16:creationId xmlns:a16="http://schemas.microsoft.com/office/drawing/2014/main" xmlns="" id="{96BAE458-C0B9-5E94-E09C-84ADC48272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283667" y="4066128"/>
            <a:ext cx="360000" cy="360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259A5D2-BA6C-18B9-A53B-3BE1381C4120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 МУНИЦИПАЛЬНОГО ОБРАЗОВАНИЯ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КРАСНОЩЕКОВСКОГО РАЙОНА</a:t>
            </a:r>
          </a:p>
        </p:txBody>
      </p:sp>
    </p:spTree>
    <p:extLst>
      <p:ext uri="{BB962C8B-B14F-4D97-AF65-F5344CB8AC3E}">
        <p14:creationId xmlns:p14="http://schemas.microsoft.com/office/powerpoint/2010/main" val="1173103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Рисунок 134" descr="Посевы со сплошной заливкой">
            <a:extLst>
              <a:ext uri="{FF2B5EF4-FFF2-40B4-BE49-F238E27FC236}">
                <a16:creationId xmlns:a16="http://schemas.microsoft.com/office/drawing/2014/main" xmlns="" id="{9A813BFB-987D-79B3-9F3C-24EA109F92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415700" y="5328969"/>
            <a:ext cx="360000" cy="360000"/>
          </a:xfrm>
          <a:prstGeom prst="rect">
            <a:avLst/>
          </a:prstGeom>
        </p:spPr>
      </p:pic>
      <p:pic>
        <p:nvPicPr>
          <p:cNvPr id="101" name="Рисунок 100" descr="Сельское хозяйство со сплошной заливкой">
            <a:extLst>
              <a:ext uri="{FF2B5EF4-FFF2-40B4-BE49-F238E27FC236}">
                <a16:creationId xmlns:a16="http://schemas.microsoft.com/office/drawing/2014/main" xmlns="" id="{208E3681-9B4F-4B33-A212-E62D0B4EF4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2875933" y="5089528"/>
            <a:ext cx="360000" cy="360000"/>
          </a:xfrm>
          <a:prstGeom prst="rect">
            <a:avLst/>
          </a:prstGeom>
        </p:spPr>
      </p:pic>
      <p:pic>
        <p:nvPicPr>
          <p:cNvPr id="97" name="Рисунок 96" descr="Елка со сплошной заливкой">
            <a:extLst>
              <a:ext uri="{FF2B5EF4-FFF2-40B4-BE49-F238E27FC236}">
                <a16:creationId xmlns:a16="http://schemas.microsoft.com/office/drawing/2014/main" xmlns="" id="{DADC01F5-858C-9B08-635B-475B0B49673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766258" y="5089528"/>
            <a:ext cx="360000" cy="360000"/>
          </a:xfrm>
          <a:prstGeom prst="rect">
            <a:avLst/>
          </a:prstGeom>
        </p:spPr>
      </p:pic>
      <p:sp>
        <p:nvSpPr>
          <p:cNvPr id="39" name="Скругленный прямоугольник 38">
            <a:extLst>
              <a:ext uri="{FF2B5EF4-FFF2-40B4-BE49-F238E27FC236}">
                <a16:creationId xmlns:a16="http://schemas.microsoft.com/office/drawing/2014/main" xmlns="" id="{27DC45EC-6B72-FC57-F6E6-430D336317AA}"/>
              </a:ext>
            </a:extLst>
          </p:cNvPr>
          <p:cNvSpPr/>
          <p:nvPr/>
        </p:nvSpPr>
        <p:spPr>
          <a:xfrm>
            <a:off x="640991" y="2269714"/>
            <a:ext cx="4497839" cy="1483045"/>
          </a:xfrm>
          <a:prstGeom prst="roundRect">
            <a:avLst>
              <a:gd name="adj" fmla="val 13233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40" name="Скругленный прямоугольник 39">
            <a:extLst>
              <a:ext uri="{FF2B5EF4-FFF2-40B4-BE49-F238E27FC236}">
                <a16:creationId xmlns:a16="http://schemas.microsoft.com/office/drawing/2014/main" xmlns="" id="{6C471008-A80D-1F1B-BC66-2067DA06313A}"/>
              </a:ext>
            </a:extLst>
          </p:cNvPr>
          <p:cNvSpPr/>
          <p:nvPr/>
        </p:nvSpPr>
        <p:spPr>
          <a:xfrm>
            <a:off x="640991" y="1376761"/>
            <a:ext cx="4497839" cy="775596"/>
          </a:xfrm>
          <a:prstGeom prst="roundRect">
            <a:avLst>
              <a:gd name="adj" fmla="val 27681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КЛИМАТ</a:t>
            </a:r>
          </a:p>
        </p:txBody>
      </p:sp>
      <p:sp>
        <p:nvSpPr>
          <p:cNvPr id="17" name="Скругленный прямоугольник 16">
            <a:extLst>
              <a:ext uri="{FF2B5EF4-FFF2-40B4-BE49-F238E27FC236}">
                <a16:creationId xmlns:a16="http://schemas.microsoft.com/office/drawing/2014/main" xmlns="" id="{F7E90DD8-F625-774B-4916-57BEE3A50CB4}"/>
              </a:ext>
            </a:extLst>
          </p:cNvPr>
          <p:cNvSpPr/>
          <p:nvPr/>
        </p:nvSpPr>
        <p:spPr>
          <a:xfrm>
            <a:off x="627014" y="4824775"/>
            <a:ext cx="4497839" cy="1483045"/>
          </a:xfrm>
          <a:prstGeom prst="roundRect">
            <a:avLst>
              <a:gd name="adj" fmla="val 14095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3" name="Скругленный прямоугольник 12">
            <a:extLst>
              <a:ext uri="{FF2B5EF4-FFF2-40B4-BE49-F238E27FC236}">
                <a16:creationId xmlns:a16="http://schemas.microsoft.com/office/drawing/2014/main" xmlns="" id="{2F259C10-BB78-48DB-70DD-10B33B701093}"/>
              </a:ext>
            </a:extLst>
          </p:cNvPr>
          <p:cNvSpPr/>
          <p:nvPr/>
        </p:nvSpPr>
        <p:spPr>
          <a:xfrm>
            <a:off x="627014" y="3931822"/>
            <a:ext cx="4497839" cy="775596"/>
          </a:xfrm>
          <a:prstGeom prst="roundRect">
            <a:avLst>
              <a:gd name="adj" fmla="val 2933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ЛЕСА И ПОЧВЫ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12D699B-3924-518D-6259-49B5096496FC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РЕСУРСНАЯ БАЗА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xmlns="" id="{CD619759-1B46-A085-9BEA-16699177FCA2}"/>
              </a:ext>
            </a:extLst>
          </p:cNvPr>
          <p:cNvSpPr/>
          <p:nvPr/>
        </p:nvSpPr>
        <p:spPr>
          <a:xfrm>
            <a:off x="627017" y="163628"/>
            <a:ext cx="1077375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ресурсная база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xmlns="" id="{B54F722C-2069-3D02-CFC9-7B8A4D82B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Скругленный прямоугольник 42">
            <a:extLst>
              <a:ext uri="{FF2B5EF4-FFF2-40B4-BE49-F238E27FC236}">
                <a16:creationId xmlns:a16="http://schemas.microsoft.com/office/drawing/2014/main" xmlns="" id="{601F0F1B-D35B-D76C-54E6-EAC417466077}"/>
              </a:ext>
            </a:extLst>
          </p:cNvPr>
          <p:cNvSpPr/>
          <p:nvPr/>
        </p:nvSpPr>
        <p:spPr>
          <a:xfrm>
            <a:off x="5300092" y="1376761"/>
            <a:ext cx="4497839" cy="775596"/>
          </a:xfrm>
          <a:prstGeom prst="roundRect">
            <a:avLst>
              <a:gd name="adj" fmla="val 2933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МЕСТОРОЖДЕНИЯ И ПРОЯВЛЕНИЯ</a:t>
            </a:r>
          </a:p>
        </p:txBody>
      </p:sp>
      <p:sp>
        <p:nvSpPr>
          <p:cNvPr id="46" name="Скругленный прямоугольник 45">
            <a:extLst>
              <a:ext uri="{FF2B5EF4-FFF2-40B4-BE49-F238E27FC236}">
                <a16:creationId xmlns:a16="http://schemas.microsoft.com/office/drawing/2014/main" xmlns="" id="{AE91EFE9-B67B-0E7F-6272-816E1137AE9A}"/>
              </a:ext>
            </a:extLst>
          </p:cNvPr>
          <p:cNvSpPr/>
          <p:nvPr/>
        </p:nvSpPr>
        <p:spPr>
          <a:xfrm>
            <a:off x="5286115" y="4824775"/>
            <a:ext cx="4497839" cy="1483045"/>
          </a:xfrm>
          <a:prstGeom prst="roundRect">
            <a:avLst>
              <a:gd name="adj" fmla="val 13664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47" name="Скругленный прямоугольник 46">
            <a:extLst>
              <a:ext uri="{FF2B5EF4-FFF2-40B4-BE49-F238E27FC236}">
                <a16:creationId xmlns:a16="http://schemas.microsoft.com/office/drawing/2014/main" xmlns="" id="{38997C38-2D25-2F3C-467D-A9A159CF5BA9}"/>
              </a:ext>
            </a:extLst>
          </p:cNvPr>
          <p:cNvSpPr/>
          <p:nvPr/>
        </p:nvSpPr>
        <p:spPr>
          <a:xfrm>
            <a:off x="5286115" y="3931822"/>
            <a:ext cx="4497839" cy="775596"/>
          </a:xfrm>
          <a:prstGeom prst="roundRect">
            <a:avLst>
              <a:gd name="adj" fmla="val 25208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ЗЕМЛИ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xmlns="" id="{D1C4A423-2228-521E-E06B-9B389FC0E335}"/>
              </a:ext>
            </a:extLst>
          </p:cNvPr>
          <p:cNvSpPr txBox="1"/>
          <p:nvPr/>
        </p:nvSpPr>
        <p:spPr>
          <a:xfrm>
            <a:off x="836421" y="2424918"/>
            <a:ext cx="3474940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континентальный </a:t>
            </a:r>
            <a:endParaRPr lang="ru-RU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F20282E4-2CCC-CE9A-16F7-CC2F77DF86AD}"/>
              </a:ext>
            </a:extLst>
          </p:cNvPr>
          <p:cNvSpPr txBox="1"/>
          <p:nvPr/>
        </p:nvSpPr>
        <p:spPr>
          <a:xfrm>
            <a:off x="1201369" y="2758783"/>
            <a:ext cx="185456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средняя температура:</a:t>
            </a:r>
          </a:p>
          <a:p>
            <a:r>
              <a:rPr lang="ru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январе </a:t>
            </a:r>
            <a:r>
              <a:rPr lang="ru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-14,5℃</a:t>
            </a:r>
            <a:r>
              <a:rPr lang="ru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 июле + </a:t>
            </a:r>
            <a:r>
              <a:rPr lang="ru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18℃</a:t>
            </a:r>
            <a:endParaRPr lang="ru-RU" sz="9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xmlns="" id="{A94ACB4A-9A05-F909-1488-4F131CC71B1A}"/>
              </a:ext>
            </a:extLst>
          </p:cNvPr>
          <p:cNvSpPr txBox="1"/>
          <p:nvPr/>
        </p:nvSpPr>
        <p:spPr>
          <a:xfrm>
            <a:off x="1201369" y="3214845"/>
            <a:ext cx="211963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Годовое количество осадков</a:t>
            </a:r>
          </a:p>
          <a:p>
            <a:r>
              <a:rPr lang="ru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430мм</a:t>
            </a:r>
            <a:endParaRPr lang="ru-RU" sz="9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0" name="Рисунок 79" descr="Термометр со сплошной заливкой">
            <a:extLst>
              <a:ext uri="{FF2B5EF4-FFF2-40B4-BE49-F238E27FC236}">
                <a16:creationId xmlns:a16="http://schemas.microsoft.com/office/drawing/2014/main" xmlns="" id="{03905552-1267-3947-ED33-DA92CDF30FE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xmlns="" r:embed="rId16"/>
              </a:ext>
            </a:extLst>
          </a:blip>
          <a:stretch>
            <a:fillRect/>
          </a:stretch>
        </p:blipFill>
        <p:spPr>
          <a:xfrm>
            <a:off x="770576" y="2748060"/>
            <a:ext cx="360000" cy="360000"/>
          </a:xfrm>
          <a:prstGeom prst="rect">
            <a:avLst/>
          </a:prstGeom>
        </p:spPr>
      </p:pic>
      <p:pic>
        <p:nvPicPr>
          <p:cNvPr id="84" name="Рисунок 83" descr="Дождь со сплошной заливкой">
            <a:extLst>
              <a:ext uri="{FF2B5EF4-FFF2-40B4-BE49-F238E27FC236}">
                <a16:creationId xmlns:a16="http://schemas.microsoft.com/office/drawing/2014/main" xmlns="" id="{870DB04A-3422-E267-D9B9-AF7EB3B49455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xmlns="" r:embed="rId18"/>
              </a:ext>
            </a:extLst>
          </a:blip>
          <a:stretch>
            <a:fillRect/>
          </a:stretch>
        </p:blipFill>
        <p:spPr>
          <a:xfrm>
            <a:off x="770576" y="3218061"/>
            <a:ext cx="360000" cy="360000"/>
          </a:xfrm>
          <a:prstGeom prst="rect">
            <a:avLst/>
          </a:prstGeom>
        </p:spPr>
      </p:pic>
      <p:sp>
        <p:nvSpPr>
          <p:cNvPr id="87" name="TextBox 86">
            <a:extLst>
              <a:ext uri="{FF2B5EF4-FFF2-40B4-BE49-F238E27FC236}">
                <a16:creationId xmlns:a16="http://schemas.microsoft.com/office/drawing/2014/main" xmlns="" id="{E1B2EC90-8DAE-0957-5D26-BE6AB5E7E7C7}"/>
              </a:ext>
            </a:extLst>
          </p:cNvPr>
          <p:cNvSpPr txBox="1"/>
          <p:nvPr/>
        </p:nvSpPr>
        <p:spPr>
          <a:xfrm>
            <a:off x="1126258" y="5120383"/>
            <a:ext cx="1664609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Северные предгорные участки района характеризуются слабоволнистым, ровным рельефом. Территория </a:t>
            </a:r>
            <a:r>
              <a:rPr lang="ru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района занята типчаково-ковыльными </a:t>
            </a:r>
            <a:r>
              <a:rPr lang="ru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степями, богатыми разнотравьем</a:t>
            </a:r>
            <a:endParaRPr lang="ru-RU" sz="9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xmlns="" id="{9BFF0E25-DFAE-46E7-0CAB-F8151F107F4C}"/>
              </a:ext>
            </a:extLst>
          </p:cNvPr>
          <p:cNvSpPr txBox="1"/>
          <p:nvPr/>
        </p:nvSpPr>
        <p:spPr>
          <a:xfrm>
            <a:off x="3320999" y="5120383"/>
            <a:ext cx="1531992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почвы</a:t>
            </a:r>
            <a:endParaRPr lang="en-US" sz="9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xmlns="" id="{3DE3B28B-9C2A-C4FD-BC1D-17B55EA166BC}"/>
              </a:ext>
            </a:extLst>
          </p:cNvPr>
          <p:cNvSpPr txBox="1"/>
          <p:nvPr/>
        </p:nvSpPr>
        <p:spPr>
          <a:xfrm>
            <a:off x="3156439" y="5314743"/>
            <a:ext cx="19273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преобладают выщелоченные чернозёмы, также встречаются серые лесные почвы.</a:t>
            </a:r>
            <a:endParaRPr lang="en-US" sz="9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xmlns="" id="{57350817-E0E1-F8FA-9710-5BB6612E517F}"/>
              </a:ext>
            </a:extLst>
          </p:cNvPr>
          <p:cNvSpPr txBox="1"/>
          <p:nvPr/>
        </p:nvSpPr>
        <p:spPr>
          <a:xfrm>
            <a:off x="5846493" y="2620283"/>
            <a:ext cx="3856388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0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территории района </a:t>
            </a:r>
            <a:r>
              <a:rPr lang="ru-RU" sz="1000" b="1" spc="-2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имеются месторождения золота, </a:t>
            </a:r>
            <a:r>
              <a:rPr lang="ru-RU" sz="1000" b="1" spc="-20" dirty="0" err="1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титаново</a:t>
            </a:r>
            <a:r>
              <a:rPr lang="ru-RU" sz="1000" b="1" spc="-2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-магнетитовых руд, строительного камня,  гранита, мрамора, известняка, порфира, кварцитов, яшмы, кирпично-черепичного сырья, подземных вод</a:t>
            </a:r>
            <a:endParaRPr lang="ru-RU" sz="900" b="1" spc="-2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xmlns="" id="{3B81FAEA-1548-B5F4-06CC-079A55CF6E19}"/>
              </a:ext>
            </a:extLst>
          </p:cNvPr>
          <p:cNvSpPr txBox="1"/>
          <p:nvPr/>
        </p:nvSpPr>
        <p:spPr>
          <a:xfrm>
            <a:off x="5481544" y="4979979"/>
            <a:ext cx="3611992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общая площадь </a:t>
            </a:r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353 104 га </a:t>
            </a:r>
            <a:endParaRPr lang="ru-RU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xmlns="" id="{394B33CE-DA6F-7903-8552-2F4E10758830}"/>
              </a:ext>
            </a:extLst>
          </p:cNvPr>
          <p:cNvSpPr txBox="1"/>
          <p:nvPr/>
        </p:nvSpPr>
        <p:spPr>
          <a:xfrm>
            <a:off x="5846493" y="5339692"/>
            <a:ext cx="1531651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земли с/х </a:t>
            </a:r>
            <a:r>
              <a:rPr lang="ru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угодий района</a:t>
            </a:r>
            <a:endParaRPr lang="ru-RU" sz="9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90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305 566 га</a:t>
            </a:r>
          </a:p>
          <a:p>
            <a:r>
              <a:rPr lang="ru-RU" sz="90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 них пашни 137 848 га.</a:t>
            </a:r>
            <a:endParaRPr lang="ru-RU" sz="90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xmlns="" id="{F2232438-0B4C-EE5D-F317-B1A618F94DAC}"/>
              </a:ext>
            </a:extLst>
          </p:cNvPr>
          <p:cNvSpPr txBox="1"/>
          <p:nvPr/>
        </p:nvSpPr>
        <p:spPr>
          <a:xfrm>
            <a:off x="5846493" y="5816180"/>
            <a:ext cx="176914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земли промышленности</a:t>
            </a:r>
          </a:p>
          <a:p>
            <a:r>
              <a:rPr lang="ru-RU" sz="90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764 га</a:t>
            </a:r>
          </a:p>
        </p:txBody>
      </p:sp>
      <p:pic>
        <p:nvPicPr>
          <p:cNvPr id="133" name="Рисунок 132" descr="Производство со сплошной заливкой">
            <a:extLst>
              <a:ext uri="{FF2B5EF4-FFF2-40B4-BE49-F238E27FC236}">
                <a16:creationId xmlns:a16="http://schemas.microsoft.com/office/drawing/2014/main" xmlns="" id="{B1E22031-B859-A4F3-7118-A7C6CB50C7A9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xmlns="" r:embed="rId20"/>
              </a:ext>
            </a:extLst>
          </a:blip>
          <a:stretch>
            <a:fillRect/>
          </a:stretch>
        </p:blipFill>
        <p:spPr>
          <a:xfrm>
            <a:off x="5402397" y="5786221"/>
            <a:ext cx="360000" cy="360000"/>
          </a:xfrm>
          <a:prstGeom prst="rect">
            <a:avLst/>
          </a:prstGeom>
        </p:spPr>
      </p:pic>
      <p:sp>
        <p:nvSpPr>
          <p:cNvPr id="153" name="Скругленный прямоугольник 152">
            <a:extLst>
              <a:ext uri="{FF2B5EF4-FFF2-40B4-BE49-F238E27FC236}">
                <a16:creationId xmlns:a16="http://schemas.microsoft.com/office/drawing/2014/main" xmlns="" id="{CF61200C-1B4F-94A8-B2A9-63CB92B95149}"/>
              </a:ext>
            </a:extLst>
          </p:cNvPr>
          <p:cNvSpPr/>
          <p:nvPr/>
        </p:nvSpPr>
        <p:spPr>
          <a:xfrm>
            <a:off x="5297771" y="2265996"/>
            <a:ext cx="4497839" cy="1483045"/>
          </a:xfrm>
          <a:prstGeom prst="roundRect">
            <a:avLst>
              <a:gd name="adj" fmla="val 13664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3617829-9ABE-B8DA-2750-51342286CCBC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 МУНИЦИПАЛЬНОГО ОБРАЗОВАНИЯ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КРАСНОЩЕКОВСКОГО РАЙОНА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410844" y="2742420"/>
            <a:ext cx="359695" cy="359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20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Скругленный прямоугольник 248">
            <a:extLst>
              <a:ext uri="{FF2B5EF4-FFF2-40B4-BE49-F238E27FC236}">
                <a16:creationId xmlns:a16="http://schemas.microsoft.com/office/drawing/2014/main" xmlns="" id="{A4503707-C842-55D2-8184-C2281EB1EB33}"/>
              </a:ext>
            </a:extLst>
          </p:cNvPr>
          <p:cNvSpPr/>
          <p:nvPr/>
        </p:nvSpPr>
        <p:spPr>
          <a:xfrm>
            <a:off x="7557022" y="2212061"/>
            <a:ext cx="2196000" cy="3162352"/>
          </a:xfrm>
          <a:prstGeom prst="roundRect">
            <a:avLst>
              <a:gd name="adj" fmla="val 1068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50" name="Скругленный прямоугольник 249">
            <a:extLst>
              <a:ext uri="{FF2B5EF4-FFF2-40B4-BE49-F238E27FC236}">
                <a16:creationId xmlns:a16="http://schemas.microsoft.com/office/drawing/2014/main" xmlns="" id="{C88591C5-A285-4ADE-F36B-04A9A72B35EF}"/>
              </a:ext>
            </a:extLst>
          </p:cNvPr>
          <p:cNvSpPr/>
          <p:nvPr/>
        </p:nvSpPr>
        <p:spPr>
          <a:xfrm>
            <a:off x="7598612" y="1376762"/>
            <a:ext cx="2195999" cy="775596"/>
          </a:xfrm>
          <a:prstGeom prst="roundRect">
            <a:avLst>
              <a:gd name="adj" fmla="val 29072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9600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КУЛЬТУРА И ИСКУССТВО</a:t>
            </a:r>
            <a:endParaRPr lang="x-none" dirty="0"/>
          </a:p>
        </p:txBody>
      </p:sp>
      <p:sp>
        <p:nvSpPr>
          <p:cNvPr id="254" name="TextBox 253">
            <a:extLst>
              <a:ext uri="{FF2B5EF4-FFF2-40B4-BE49-F238E27FC236}">
                <a16:creationId xmlns:a16="http://schemas.microsoft.com/office/drawing/2014/main" xmlns="" id="{6007C2EF-68BA-8F8F-ACC3-1F355859E295}"/>
              </a:ext>
            </a:extLst>
          </p:cNvPr>
          <p:cNvSpPr txBox="1"/>
          <p:nvPr/>
        </p:nvSpPr>
        <p:spPr>
          <a:xfrm>
            <a:off x="7798492" y="2528250"/>
            <a:ext cx="171306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1220"/>
              </a:lnSpc>
            </a:pP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клубных учреждений</a:t>
            </a:r>
          </a:p>
        </p:txBody>
      </p:sp>
      <p:sp>
        <p:nvSpPr>
          <p:cNvPr id="262" name="TextBox 261">
            <a:extLst>
              <a:ext uri="{FF2B5EF4-FFF2-40B4-BE49-F238E27FC236}">
                <a16:creationId xmlns:a16="http://schemas.microsoft.com/office/drawing/2014/main" xmlns="" id="{E9F12BC2-BFAA-BED4-F03C-AD706AF7061B}"/>
              </a:ext>
            </a:extLst>
          </p:cNvPr>
          <p:cNvSpPr txBox="1"/>
          <p:nvPr/>
        </p:nvSpPr>
        <p:spPr>
          <a:xfrm>
            <a:off x="7798492" y="4770621"/>
            <a:ext cx="89383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26</a:t>
            </a:r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памятников</a:t>
            </a:r>
          </a:p>
        </p:txBody>
      </p:sp>
      <p:sp>
        <p:nvSpPr>
          <p:cNvPr id="265" name="TextBox 264">
            <a:extLst>
              <a:ext uri="{FF2B5EF4-FFF2-40B4-BE49-F238E27FC236}">
                <a16:creationId xmlns:a16="http://schemas.microsoft.com/office/drawing/2014/main" xmlns="" id="{5C27278C-6818-C17F-D51C-27DC77A4DF73}"/>
              </a:ext>
            </a:extLst>
          </p:cNvPr>
          <p:cNvSpPr txBox="1"/>
          <p:nvPr/>
        </p:nvSpPr>
        <p:spPr>
          <a:xfrm>
            <a:off x="7798492" y="4023164"/>
            <a:ext cx="89383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ts val="1220"/>
              </a:lnSpc>
            </a:pP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музей</a:t>
            </a:r>
          </a:p>
        </p:txBody>
      </p:sp>
      <p:sp>
        <p:nvSpPr>
          <p:cNvPr id="270" name="TextBox 269">
            <a:extLst>
              <a:ext uri="{FF2B5EF4-FFF2-40B4-BE49-F238E27FC236}">
                <a16:creationId xmlns:a16="http://schemas.microsoft.com/office/drawing/2014/main" xmlns="" id="{FD6CFA95-6D40-CD7C-1A91-86822FB92694}"/>
              </a:ext>
            </a:extLst>
          </p:cNvPr>
          <p:cNvSpPr txBox="1"/>
          <p:nvPr/>
        </p:nvSpPr>
        <p:spPr>
          <a:xfrm>
            <a:off x="7798492" y="3275707"/>
            <a:ext cx="89383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библиотек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12D699B-3924-518D-6259-49B5096496FC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СОЦИАЛЬНАЯ ИНФРАСТРУКТУРА</a:t>
            </a: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xmlns="" id="{CD619759-1B46-A085-9BEA-16699177FCA2}"/>
              </a:ext>
            </a:extLst>
          </p:cNvPr>
          <p:cNvSpPr/>
          <p:nvPr/>
        </p:nvSpPr>
        <p:spPr>
          <a:xfrm>
            <a:off x="627017" y="163628"/>
            <a:ext cx="1811383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социальная инфраструктура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xmlns="" id="{B54F722C-2069-3D02-CFC9-7B8A4D82B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xmlns="" id="{BFEBFB40-7B6B-80BC-E2A0-D704509DB297}"/>
              </a:ext>
            </a:extLst>
          </p:cNvPr>
          <p:cNvSpPr/>
          <p:nvPr/>
        </p:nvSpPr>
        <p:spPr>
          <a:xfrm>
            <a:off x="627016" y="2269715"/>
            <a:ext cx="2196000" cy="3169724"/>
          </a:xfrm>
          <a:prstGeom prst="roundRect">
            <a:avLst>
              <a:gd name="adj" fmla="val 1068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xmlns="" id="{D65F193D-8DB6-299A-5C0F-01B3FC0F7ECB}"/>
              </a:ext>
            </a:extLst>
          </p:cNvPr>
          <p:cNvSpPr/>
          <p:nvPr/>
        </p:nvSpPr>
        <p:spPr>
          <a:xfrm>
            <a:off x="627016" y="1376762"/>
            <a:ext cx="2195999" cy="775596"/>
          </a:xfrm>
          <a:prstGeom prst="roundRect">
            <a:avLst>
              <a:gd name="adj" fmla="val 29072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9600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ОБРАЗОВАНИЕ</a:t>
            </a:r>
          </a:p>
        </p:txBody>
      </p:sp>
      <p:pic>
        <p:nvPicPr>
          <p:cNvPr id="38" name="Рисунок 37" descr="Квадратная академическая шапочка со сплошной заливкой">
            <a:extLst>
              <a:ext uri="{FF2B5EF4-FFF2-40B4-BE49-F238E27FC236}">
                <a16:creationId xmlns:a16="http://schemas.microsoft.com/office/drawing/2014/main" xmlns="" id="{FFA05D91-7D65-3FD5-3A8C-B8DBE3F1C4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545015" y="1462881"/>
            <a:ext cx="360000" cy="360000"/>
          </a:xfrm>
          <a:prstGeom prst="rect">
            <a:avLst/>
          </a:prstGeom>
        </p:spPr>
      </p:pic>
      <p:cxnSp>
        <p:nvCxnSpPr>
          <p:cNvPr id="53" name="Прямая соединительная линия 52">
            <a:extLst>
              <a:ext uri="{FF2B5EF4-FFF2-40B4-BE49-F238E27FC236}">
                <a16:creationId xmlns:a16="http://schemas.microsoft.com/office/drawing/2014/main" xmlns="" id="{BDF2D16B-1BE3-EA25-8DF1-54012BAE852A}"/>
              </a:ext>
            </a:extLst>
          </p:cNvPr>
          <p:cNvCxnSpPr>
            <a:cxnSpLocks/>
          </p:cNvCxnSpPr>
          <p:nvPr/>
        </p:nvCxnSpPr>
        <p:spPr>
          <a:xfrm>
            <a:off x="1720735" y="2439744"/>
            <a:ext cx="0" cy="3698048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2FED3015-490E-945C-F94C-90A898212B48}"/>
              </a:ext>
            </a:extLst>
          </p:cNvPr>
          <p:cNvSpPr txBox="1"/>
          <p:nvPr/>
        </p:nvSpPr>
        <p:spPr>
          <a:xfrm>
            <a:off x="826896" y="2528250"/>
            <a:ext cx="893839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 </a:t>
            </a:r>
            <a:r>
              <a:rPr lang="ru-RU" sz="1100" b="1" spc="-2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учреждений	</a:t>
            </a:r>
            <a:endParaRPr lang="ru-RU" sz="1100" b="1" spc="-2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65F6319A-7A33-F378-AD5B-7BCE76E1CF7E}"/>
              </a:ext>
            </a:extLst>
          </p:cNvPr>
          <p:cNvSpPr txBox="1"/>
          <p:nvPr/>
        </p:nvSpPr>
        <p:spPr>
          <a:xfrm>
            <a:off x="826896" y="2873681"/>
            <a:ext cx="733991" cy="256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980"/>
              </a:lnSpc>
            </a:pPr>
            <a:r>
              <a:rPr lang="ru-RU" sz="9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дошкольного образования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xmlns="" id="{FB77D628-B652-7E49-A387-AC3F97ACBE6E}"/>
              </a:ext>
            </a:extLst>
          </p:cNvPr>
          <p:cNvSpPr txBox="1"/>
          <p:nvPr/>
        </p:nvSpPr>
        <p:spPr>
          <a:xfrm>
            <a:off x="1828506" y="2526106"/>
            <a:ext cx="89383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b="1" dirty="0" smtClean="0">
                <a:solidFill>
                  <a:srgbClr val="A6A6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306</a:t>
            </a:r>
          </a:p>
          <a:p>
            <a:pPr>
              <a:lnSpc>
                <a:spcPts val="1220"/>
              </a:lnSpc>
            </a:pPr>
            <a:r>
              <a:rPr lang="ru-RU" sz="1100" b="1" spc="-20" dirty="0" smtClean="0">
                <a:solidFill>
                  <a:srgbClr val="A6A6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детей</a:t>
            </a:r>
            <a:endParaRPr lang="ru-RU" sz="1100" b="1" spc="-20" dirty="0">
              <a:solidFill>
                <a:srgbClr val="A6A6A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xmlns="" id="{12926F69-40C7-3974-087F-9781F99C6E13}"/>
              </a:ext>
            </a:extLst>
          </p:cNvPr>
          <p:cNvSpPr txBox="1"/>
          <p:nvPr/>
        </p:nvSpPr>
        <p:spPr>
          <a:xfrm>
            <a:off x="826896" y="5518079"/>
            <a:ext cx="89383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endParaRPr lang="ru-RU" sz="1100" b="1" spc="-2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xmlns="" id="{B225F85E-9845-220A-B6E0-8F517F2F3582}"/>
              </a:ext>
            </a:extLst>
          </p:cNvPr>
          <p:cNvSpPr txBox="1"/>
          <p:nvPr/>
        </p:nvSpPr>
        <p:spPr>
          <a:xfrm>
            <a:off x="826896" y="5863510"/>
            <a:ext cx="733991" cy="1282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980"/>
              </a:lnSpc>
            </a:pPr>
            <a:endParaRPr lang="ru-RU" sz="90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xmlns="" id="{3240BB4F-916F-9A16-B053-540E8BA0C6C3}"/>
              </a:ext>
            </a:extLst>
          </p:cNvPr>
          <p:cNvSpPr txBox="1"/>
          <p:nvPr/>
        </p:nvSpPr>
        <p:spPr>
          <a:xfrm>
            <a:off x="1828506" y="5515935"/>
            <a:ext cx="893839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endParaRPr lang="ru-RU" sz="1100" b="1" spc="-20" dirty="0">
              <a:solidFill>
                <a:srgbClr val="A6A6A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xmlns="" id="{7C3018D4-B80B-2244-D89D-F98700861577}"/>
              </a:ext>
            </a:extLst>
          </p:cNvPr>
          <p:cNvSpPr txBox="1"/>
          <p:nvPr/>
        </p:nvSpPr>
        <p:spPr>
          <a:xfrm>
            <a:off x="826896" y="4023164"/>
            <a:ext cx="89383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учреждений</a:t>
            </a: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xmlns="" id="{B77467BC-9E22-FA87-0DA9-CDD84E703B74}"/>
              </a:ext>
            </a:extLst>
          </p:cNvPr>
          <p:cNvSpPr txBox="1"/>
          <p:nvPr/>
        </p:nvSpPr>
        <p:spPr>
          <a:xfrm>
            <a:off x="826896" y="4368595"/>
            <a:ext cx="733991" cy="256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980"/>
              </a:lnSpc>
            </a:pPr>
            <a:r>
              <a:rPr lang="ru-RU" sz="9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школьного образования</a:t>
            </a: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xmlns="" id="{FF68BA2A-B11B-A3F3-C41C-C13ACA8D4225}"/>
              </a:ext>
            </a:extLst>
          </p:cNvPr>
          <p:cNvSpPr txBox="1"/>
          <p:nvPr/>
        </p:nvSpPr>
        <p:spPr>
          <a:xfrm>
            <a:off x="1828506" y="4021020"/>
            <a:ext cx="89383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b="1" dirty="0" smtClean="0">
                <a:solidFill>
                  <a:srgbClr val="A6A6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1368</a:t>
            </a:r>
          </a:p>
          <a:p>
            <a:pPr>
              <a:lnSpc>
                <a:spcPts val="1220"/>
              </a:lnSpc>
            </a:pPr>
            <a:r>
              <a:rPr lang="ru-RU" sz="1100" b="1" spc="-20" dirty="0" smtClean="0">
                <a:solidFill>
                  <a:srgbClr val="A6A6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учащихся</a:t>
            </a:r>
            <a:endParaRPr lang="ru-RU" sz="1100" b="1" spc="-20" dirty="0">
              <a:solidFill>
                <a:srgbClr val="A6A6A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3" name="TextBox 172">
            <a:extLst>
              <a:ext uri="{FF2B5EF4-FFF2-40B4-BE49-F238E27FC236}">
                <a16:creationId xmlns:a16="http://schemas.microsoft.com/office/drawing/2014/main" xmlns="" id="{EC0830FF-A822-D57F-D63D-53A3866C0864}"/>
              </a:ext>
            </a:extLst>
          </p:cNvPr>
          <p:cNvSpPr txBox="1"/>
          <p:nvPr/>
        </p:nvSpPr>
        <p:spPr>
          <a:xfrm>
            <a:off x="826896" y="3275707"/>
            <a:ext cx="89383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учреждений</a:t>
            </a:r>
          </a:p>
        </p:txBody>
      </p:sp>
      <p:sp>
        <p:nvSpPr>
          <p:cNvPr id="174" name="TextBox 173">
            <a:extLst>
              <a:ext uri="{FF2B5EF4-FFF2-40B4-BE49-F238E27FC236}">
                <a16:creationId xmlns:a16="http://schemas.microsoft.com/office/drawing/2014/main" xmlns="" id="{3D8AC28B-1761-234B-F3DD-AC6E74CECC4C}"/>
              </a:ext>
            </a:extLst>
          </p:cNvPr>
          <p:cNvSpPr txBox="1"/>
          <p:nvPr/>
        </p:nvSpPr>
        <p:spPr>
          <a:xfrm>
            <a:off x="826896" y="3621138"/>
            <a:ext cx="957761" cy="256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980"/>
              </a:lnSpc>
            </a:pPr>
            <a:r>
              <a:rPr lang="ru-RU" sz="9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доп.</a:t>
            </a:r>
          </a:p>
          <a:p>
            <a:pPr>
              <a:lnSpc>
                <a:spcPts val="980"/>
              </a:lnSpc>
            </a:pPr>
            <a:r>
              <a:rPr lang="ru-RU" sz="90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образования</a:t>
            </a: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xmlns="" id="{58D00896-22B3-FE36-7949-817B0AFC70FE}"/>
              </a:ext>
            </a:extLst>
          </p:cNvPr>
          <p:cNvSpPr txBox="1"/>
          <p:nvPr/>
        </p:nvSpPr>
        <p:spPr>
          <a:xfrm>
            <a:off x="1828506" y="3273563"/>
            <a:ext cx="89383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b="1" dirty="0" smtClean="0">
                <a:solidFill>
                  <a:srgbClr val="A6A6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506</a:t>
            </a:r>
            <a:r>
              <a:rPr lang="ru-RU" sz="1100" b="1" dirty="0" smtClean="0">
                <a:solidFill>
                  <a:srgbClr val="A6A6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100" b="1" spc="-20" dirty="0">
                <a:solidFill>
                  <a:srgbClr val="A6A6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учащихся</a:t>
            </a:r>
          </a:p>
        </p:txBody>
      </p:sp>
      <p:pic>
        <p:nvPicPr>
          <p:cNvPr id="210" name="Рисунок 209" descr="Больница со сплошной заливкой">
            <a:extLst>
              <a:ext uri="{FF2B5EF4-FFF2-40B4-BE49-F238E27FC236}">
                <a16:creationId xmlns:a16="http://schemas.microsoft.com/office/drawing/2014/main" xmlns="" id="{D598D17E-8B89-4579-B8F4-45F84F356C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872592" y="1462093"/>
            <a:ext cx="360000" cy="360000"/>
          </a:xfrm>
          <a:prstGeom prst="rect">
            <a:avLst/>
          </a:prstGeom>
        </p:spPr>
      </p:pic>
      <p:sp>
        <p:nvSpPr>
          <p:cNvPr id="221" name="Скругленный прямоугольник 220">
            <a:extLst>
              <a:ext uri="{FF2B5EF4-FFF2-40B4-BE49-F238E27FC236}">
                <a16:creationId xmlns:a16="http://schemas.microsoft.com/office/drawing/2014/main" xmlns="" id="{020D1684-D52C-C2EC-5298-DD660550B672}"/>
              </a:ext>
            </a:extLst>
          </p:cNvPr>
          <p:cNvSpPr/>
          <p:nvPr/>
        </p:nvSpPr>
        <p:spPr>
          <a:xfrm>
            <a:off x="4105803" y="2212060"/>
            <a:ext cx="2196000" cy="3165117"/>
          </a:xfrm>
          <a:prstGeom prst="roundRect">
            <a:avLst>
              <a:gd name="adj" fmla="val 1068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22" name="Скругленный прямоугольник 221">
            <a:extLst>
              <a:ext uri="{FF2B5EF4-FFF2-40B4-BE49-F238E27FC236}">
                <a16:creationId xmlns:a16="http://schemas.microsoft.com/office/drawing/2014/main" xmlns="" id="{70CF21A7-ECCA-575E-B550-FE0CE411467E}"/>
              </a:ext>
            </a:extLst>
          </p:cNvPr>
          <p:cNvSpPr/>
          <p:nvPr/>
        </p:nvSpPr>
        <p:spPr>
          <a:xfrm>
            <a:off x="4112814" y="1355825"/>
            <a:ext cx="2195999" cy="775596"/>
          </a:xfrm>
          <a:prstGeom prst="roundRect">
            <a:avLst>
              <a:gd name="adj" fmla="val 29072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96000" rtlCol="0" anchor="ctr"/>
          <a:lstStyle/>
          <a:p>
            <a:pPr algn="ctr"/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СПОРТ</a:t>
            </a:r>
            <a:endParaRPr lang="x-none" dirty="0"/>
          </a:p>
        </p:txBody>
      </p:sp>
      <p:pic>
        <p:nvPicPr>
          <p:cNvPr id="274" name="Рисунок 273" descr="Футбольный мяч со сплошной заливкой">
            <a:extLst>
              <a:ext uri="{FF2B5EF4-FFF2-40B4-BE49-F238E27FC236}">
                <a16:creationId xmlns:a16="http://schemas.microsoft.com/office/drawing/2014/main" xmlns="" id="{4F199496-B661-D254-DD27-BB53D9A49ED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5812253" y="1462093"/>
            <a:ext cx="360000" cy="360000"/>
          </a:xfrm>
          <a:prstGeom prst="rect">
            <a:avLst/>
          </a:prstGeom>
        </p:spPr>
      </p:pic>
      <p:pic>
        <p:nvPicPr>
          <p:cNvPr id="276" name="Рисунок 275" descr="Мольберт со сплошной заливкой">
            <a:extLst>
              <a:ext uri="{FF2B5EF4-FFF2-40B4-BE49-F238E27FC236}">
                <a16:creationId xmlns:a16="http://schemas.microsoft.com/office/drawing/2014/main" xmlns="" id="{B52A2E31-72C8-3565-419D-42E3EC486FD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8512331" y="1462881"/>
            <a:ext cx="360000" cy="360000"/>
          </a:xfrm>
          <a:prstGeom prst="rect">
            <a:avLst/>
          </a:prstGeom>
        </p:spPr>
      </p:pic>
      <p:sp>
        <p:nvSpPr>
          <p:cNvPr id="277" name="TextBox 276">
            <a:extLst>
              <a:ext uri="{FF2B5EF4-FFF2-40B4-BE49-F238E27FC236}">
                <a16:creationId xmlns:a16="http://schemas.microsoft.com/office/drawing/2014/main" xmlns="" id="{B38CFC4B-4571-DF22-142C-09FDD201865C}"/>
              </a:ext>
            </a:extLst>
          </p:cNvPr>
          <p:cNvSpPr txBox="1"/>
          <p:nvPr/>
        </p:nvSpPr>
        <p:spPr>
          <a:xfrm>
            <a:off x="4309963" y="3151860"/>
            <a:ext cx="89383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6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1220"/>
              </a:lnSpc>
            </a:pPr>
            <a:r>
              <a:rPr lang="ru-RU" sz="1100" b="1" spc="-20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спортзалов</a:t>
            </a:r>
          </a:p>
        </p:txBody>
      </p:sp>
      <p:sp>
        <p:nvSpPr>
          <p:cNvPr id="279" name="TextBox 278">
            <a:extLst>
              <a:ext uri="{FF2B5EF4-FFF2-40B4-BE49-F238E27FC236}">
                <a16:creationId xmlns:a16="http://schemas.microsoft.com/office/drawing/2014/main" xmlns="" id="{E9931E13-1699-746E-1C30-75E37FBCB28F}"/>
              </a:ext>
            </a:extLst>
          </p:cNvPr>
          <p:cNvSpPr txBox="1"/>
          <p:nvPr/>
        </p:nvSpPr>
        <p:spPr>
          <a:xfrm>
            <a:off x="4300480" y="4134879"/>
            <a:ext cx="180664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20"/>
              </a:lnSpc>
            </a:pPr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 </a:t>
            </a:r>
            <a:endParaRPr lang="ru-RU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1220"/>
              </a:lnSpc>
            </a:pPr>
            <a:r>
              <a:rPr lang="ru-RU" sz="1100" b="1" spc="-2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спортивных сооружений</a:t>
            </a:r>
            <a:endParaRPr lang="ru-RU" sz="1100" b="1" spc="-2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CF7EBCB-0047-BF7A-CCD7-E1BE587BE034}"/>
              </a:ext>
            </a:extLst>
          </p:cNvPr>
          <p:cNvSpPr txBox="1"/>
          <p:nvPr/>
        </p:nvSpPr>
        <p:spPr>
          <a:xfrm>
            <a:off x="609900" y="6600770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</a:t>
            </a:r>
            <a:r>
              <a:rPr lang="x-none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ПРОФИЛЬ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 МУНИЦИПАЛЬНОГО ОБРАЗОВАНИЯ</a:t>
            </a:r>
            <a:r>
              <a:rPr lang="x-none" sz="80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КРАСНОЩЕКОВСКОГО РАЙОНА</a:t>
            </a:r>
          </a:p>
        </p:txBody>
      </p:sp>
    </p:spTree>
    <p:extLst>
      <p:ext uri="{BB962C8B-B14F-4D97-AF65-F5344CB8AC3E}">
        <p14:creationId xmlns:p14="http://schemas.microsoft.com/office/powerpoint/2010/main" val="2059306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Скругленный прямоугольник 167">
            <a:extLst>
              <a:ext uri="{FF2B5EF4-FFF2-40B4-BE49-F238E27FC236}">
                <a16:creationId xmlns:a16="http://schemas.microsoft.com/office/drawing/2014/main" xmlns="" id="{406DE531-59AB-987E-57EA-AF99FD6084E2}"/>
              </a:ext>
            </a:extLst>
          </p:cNvPr>
          <p:cNvSpPr/>
          <p:nvPr/>
        </p:nvSpPr>
        <p:spPr>
          <a:xfrm>
            <a:off x="750639" y="1525351"/>
            <a:ext cx="2836778" cy="1465200"/>
          </a:xfrm>
          <a:prstGeom prst="roundRect">
            <a:avLst>
              <a:gd name="adj" fmla="val 14037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173" name="Скругленный прямоугольник 172">
            <a:extLst>
              <a:ext uri="{FF2B5EF4-FFF2-40B4-BE49-F238E27FC236}">
                <a16:creationId xmlns:a16="http://schemas.microsoft.com/office/drawing/2014/main" xmlns="" id="{EB7D65FA-C463-3087-D7E8-6B8E7319F8D2}"/>
              </a:ext>
            </a:extLst>
          </p:cNvPr>
          <p:cNvSpPr/>
          <p:nvPr/>
        </p:nvSpPr>
        <p:spPr>
          <a:xfrm>
            <a:off x="5927495" y="1636306"/>
            <a:ext cx="2836800" cy="1465200"/>
          </a:xfrm>
          <a:prstGeom prst="roundRect">
            <a:avLst>
              <a:gd name="adj" fmla="val 14037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191" name="Скругленный прямоугольник 190">
            <a:extLst>
              <a:ext uri="{FF2B5EF4-FFF2-40B4-BE49-F238E27FC236}">
                <a16:creationId xmlns:a16="http://schemas.microsoft.com/office/drawing/2014/main" xmlns="" id="{3DAEEDE2-CD4E-EEAA-1E55-446D41A95687}"/>
              </a:ext>
            </a:extLst>
          </p:cNvPr>
          <p:cNvSpPr/>
          <p:nvPr/>
        </p:nvSpPr>
        <p:spPr>
          <a:xfrm>
            <a:off x="750638" y="4714888"/>
            <a:ext cx="2836778" cy="1465200"/>
          </a:xfrm>
          <a:prstGeom prst="roundRect">
            <a:avLst>
              <a:gd name="adj" fmla="val 14037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192" name="Скругленный прямоугольник 191">
            <a:extLst>
              <a:ext uri="{FF2B5EF4-FFF2-40B4-BE49-F238E27FC236}">
                <a16:creationId xmlns:a16="http://schemas.microsoft.com/office/drawing/2014/main" xmlns="" id="{08E356B1-B150-5CBC-DA11-99103B9B0653}"/>
              </a:ext>
            </a:extLst>
          </p:cNvPr>
          <p:cNvSpPr/>
          <p:nvPr/>
        </p:nvSpPr>
        <p:spPr>
          <a:xfrm>
            <a:off x="3779489" y="4698738"/>
            <a:ext cx="2836800" cy="1465200"/>
          </a:xfrm>
          <a:prstGeom prst="roundRect">
            <a:avLst>
              <a:gd name="adj" fmla="val 14037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197" name="Скругленный прямоугольник 196">
            <a:extLst>
              <a:ext uri="{FF2B5EF4-FFF2-40B4-BE49-F238E27FC236}">
                <a16:creationId xmlns:a16="http://schemas.microsoft.com/office/drawing/2014/main" xmlns="" id="{EA0DAF6A-ED29-E9EF-CDF0-F42C5E4B92F5}"/>
              </a:ext>
            </a:extLst>
          </p:cNvPr>
          <p:cNvSpPr/>
          <p:nvPr/>
        </p:nvSpPr>
        <p:spPr>
          <a:xfrm>
            <a:off x="668282" y="3085953"/>
            <a:ext cx="2836778" cy="1465200"/>
          </a:xfrm>
          <a:prstGeom prst="roundRect">
            <a:avLst>
              <a:gd name="adj" fmla="val 14037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198" name="Скругленный прямоугольник 197">
            <a:extLst>
              <a:ext uri="{FF2B5EF4-FFF2-40B4-BE49-F238E27FC236}">
                <a16:creationId xmlns:a16="http://schemas.microsoft.com/office/drawing/2014/main" xmlns="" id="{8D370FB6-20C6-B96E-C580-63F3005FCF57}"/>
              </a:ext>
            </a:extLst>
          </p:cNvPr>
          <p:cNvSpPr/>
          <p:nvPr/>
        </p:nvSpPr>
        <p:spPr>
          <a:xfrm>
            <a:off x="6086048" y="3138894"/>
            <a:ext cx="2836800" cy="1465200"/>
          </a:xfrm>
          <a:prstGeom prst="roundRect">
            <a:avLst>
              <a:gd name="adj" fmla="val 14037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12D699B-3924-518D-6259-49B5096496FC}"/>
              </a:ext>
            </a:extLst>
          </p:cNvPr>
          <p:cNvSpPr txBox="1"/>
          <p:nvPr/>
        </p:nvSpPr>
        <p:spPr>
          <a:xfrm>
            <a:off x="627016" y="550177"/>
            <a:ext cx="916057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ГЛАВН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ЫЕ</a:t>
            </a:r>
            <a:r>
              <a:rPr lang="x-none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ТУРИСТИЧЕСК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ИЕ</a:t>
            </a:r>
            <a:r>
              <a:rPr lang="x-none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ДОСТОПРИМЕЧАТЕЛЬНОСТИ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xmlns="" id="{CD619759-1B46-A085-9BEA-16699177FCA2}"/>
              </a:ext>
            </a:extLst>
          </p:cNvPr>
          <p:cNvSpPr/>
          <p:nvPr/>
        </p:nvSpPr>
        <p:spPr>
          <a:xfrm>
            <a:off x="627017" y="163628"/>
            <a:ext cx="665113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туризм</a:t>
            </a:r>
            <a:endParaRPr lang="x-none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Номер слайда 50">
            <a:extLst>
              <a:ext uri="{FF2B5EF4-FFF2-40B4-BE49-F238E27FC236}">
                <a16:creationId xmlns:a16="http://schemas.microsoft.com/office/drawing/2014/main" xmlns="" id="{44424661-66FD-8F93-DC83-63C5A9828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8" name="TextBox 187">
            <a:extLst>
              <a:ext uri="{FF2B5EF4-FFF2-40B4-BE49-F238E27FC236}">
                <a16:creationId xmlns:a16="http://schemas.microsoft.com/office/drawing/2014/main" xmlns="" id="{AC190EDA-2C05-15EC-A1DE-437FDD6DF9D3}"/>
              </a:ext>
            </a:extLst>
          </p:cNvPr>
          <p:cNvSpPr txBox="1"/>
          <p:nvPr/>
        </p:nvSpPr>
        <p:spPr>
          <a:xfrm>
            <a:off x="3148082" y="1937437"/>
            <a:ext cx="1462017" cy="369332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ru-RU" sz="1200" b="1" dirty="0" err="1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Тигирекский</a:t>
            </a:r>
            <a:r>
              <a:rPr lang="ru-RU" sz="12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заповедник</a:t>
            </a:r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xmlns="" id="{99D6DE6B-139E-8832-E11F-631D17E87F79}"/>
              </a:ext>
            </a:extLst>
          </p:cNvPr>
          <p:cNvSpPr txBox="1"/>
          <p:nvPr/>
        </p:nvSpPr>
        <p:spPr>
          <a:xfrm>
            <a:off x="7455966" y="1830390"/>
            <a:ext cx="1533769" cy="48474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ru-RU" sz="105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Пещеры, стоянки первобытного человека</a:t>
            </a:r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xmlns="" id="{FB1FF055-40B5-BA60-4F7B-23BB5E57A5CD}"/>
              </a:ext>
            </a:extLst>
          </p:cNvPr>
          <p:cNvSpPr txBox="1"/>
          <p:nvPr/>
        </p:nvSpPr>
        <p:spPr>
          <a:xfrm>
            <a:off x="5207305" y="5301595"/>
            <a:ext cx="1167004" cy="338554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ru-RU" sz="1100" b="1" dirty="0" err="1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Чинетинский</a:t>
            </a:r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заказник</a:t>
            </a:r>
            <a:endParaRPr lang="ru-RU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1" name="TextBox 200">
            <a:extLst>
              <a:ext uri="{FF2B5EF4-FFF2-40B4-BE49-F238E27FC236}">
                <a16:creationId xmlns:a16="http://schemas.microsoft.com/office/drawing/2014/main" xmlns="" id="{7F5D904E-0764-D556-8F34-50AF2D1830C7}"/>
              </a:ext>
            </a:extLst>
          </p:cNvPr>
          <p:cNvSpPr txBox="1"/>
          <p:nvPr/>
        </p:nvSpPr>
        <p:spPr>
          <a:xfrm>
            <a:off x="3154962" y="3654730"/>
            <a:ext cx="1226537" cy="646331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Реки </a:t>
            </a:r>
            <a:r>
              <a:rPr lang="ru-RU" sz="1100" b="1" dirty="0" err="1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Чарыш</a:t>
            </a:r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Иня, Белая, </a:t>
            </a:r>
            <a:r>
              <a:rPr lang="ru-RU" sz="1100" b="1" dirty="0" err="1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Маралиха</a:t>
            </a:r>
            <a:endParaRPr lang="ru-RU" sz="1100" b="1" dirty="0" smtClean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900" b="1" dirty="0" smtClean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2" name="TextBox 201">
            <a:extLst>
              <a:ext uri="{FF2B5EF4-FFF2-40B4-BE49-F238E27FC236}">
                <a16:creationId xmlns:a16="http://schemas.microsoft.com/office/drawing/2014/main" xmlns="" id="{12850D73-BA0F-E934-9B3B-1FF7EEC63AD8}"/>
              </a:ext>
            </a:extLst>
          </p:cNvPr>
          <p:cNvSpPr txBox="1"/>
          <p:nvPr/>
        </p:nvSpPr>
        <p:spPr>
          <a:xfrm>
            <a:off x="7594991" y="3582430"/>
            <a:ext cx="947264" cy="507831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r>
              <a:rPr lang="ru-RU" sz="11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Родники, источники, ручьи</a:t>
            </a:r>
            <a:endParaRPr lang="ru-RU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7A0C883-2A19-D9B2-9303-2BB59504A36E}"/>
              </a:ext>
            </a:extLst>
          </p:cNvPr>
          <p:cNvSpPr txBox="1"/>
          <p:nvPr/>
        </p:nvSpPr>
        <p:spPr>
          <a:xfrm>
            <a:off x="627016" y="6599869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КРАСНОЩЕКОВСКОГО РАЙОНА</a:t>
            </a:r>
          </a:p>
        </p:txBody>
      </p:sp>
      <p:pic>
        <p:nvPicPr>
          <p:cNvPr id="1026" name="Picture 2" descr="Тигирекский заповедник — Википеди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117" y="1440180"/>
            <a:ext cx="2193041" cy="1456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Пещера Летучих мышей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1" y="1383969"/>
            <a:ext cx="2063808" cy="1377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118" y="3353517"/>
            <a:ext cx="2193040" cy="1224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199" y="3015807"/>
            <a:ext cx="2063809" cy="1469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14" descr="https://visitaltai.info/upload/resize_cache/iblock/c5b/800_800_1/jbsfzs5s9shoyknnjp5lufcclqs0b2j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263" y="4883084"/>
            <a:ext cx="2066938" cy="1297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342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ACB3B4E-A3F1-9268-7E15-834DA4EE0C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>
            <a:extLst>
              <a:ext uri="{FF2B5EF4-FFF2-40B4-BE49-F238E27FC236}">
                <a16:creationId xmlns:a16="http://schemas.microsoft.com/office/drawing/2014/main" xmlns="" id="{B005C025-2623-9580-35BF-52C29B12C5F2}"/>
              </a:ext>
            </a:extLst>
          </p:cNvPr>
          <p:cNvSpPr/>
          <p:nvPr/>
        </p:nvSpPr>
        <p:spPr>
          <a:xfrm>
            <a:off x="640991" y="1407121"/>
            <a:ext cx="2934749" cy="1116000"/>
          </a:xfrm>
          <a:prstGeom prst="roundRect">
            <a:avLst>
              <a:gd name="adj" fmla="val 23741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999" rIns="108000" rtlCol="0" anchor="ctr"/>
          <a:lstStyle/>
          <a:p>
            <a:r>
              <a:rPr kumimoji="0" lang="ru-RU" sz="105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ВЫВОД</a:t>
            </a:r>
            <a:endParaRPr lang="ru-RU" sz="105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2DD9035D-0DB5-F710-38AF-4E84C7321C56}"/>
              </a:ext>
            </a:extLst>
          </p:cNvPr>
          <p:cNvSpPr/>
          <p:nvPr/>
        </p:nvSpPr>
        <p:spPr>
          <a:xfrm>
            <a:off x="640991" y="2670151"/>
            <a:ext cx="2934749" cy="1116000"/>
          </a:xfrm>
          <a:prstGeom prst="roundRect">
            <a:avLst>
              <a:gd name="adj" fmla="val 2267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999" rIns="108000" rtlCol="0" anchor="ctr"/>
          <a:lstStyle/>
          <a:p>
            <a:r>
              <a:rPr kumimoji="0" lang="ru-RU" sz="105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ОСНОВНЫЕ ТРУДНОСТИ</a:t>
            </a:r>
            <a:endParaRPr lang="ru-RU" sz="105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kumimoji="0" lang="ru-RU" sz="105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при реализации инвестиционных проектов</a:t>
            </a:r>
            <a:endParaRPr kumimoji="0" lang="x-none" sz="105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Скругленный прямоугольник 10">
            <a:extLst>
              <a:ext uri="{FF2B5EF4-FFF2-40B4-BE49-F238E27FC236}">
                <a16:creationId xmlns:a16="http://schemas.microsoft.com/office/drawing/2014/main" xmlns="" id="{C5CC6982-BC12-C140-E606-CC07C9F36009}"/>
              </a:ext>
            </a:extLst>
          </p:cNvPr>
          <p:cNvSpPr/>
          <p:nvPr/>
        </p:nvSpPr>
        <p:spPr>
          <a:xfrm>
            <a:off x="640991" y="3933181"/>
            <a:ext cx="2934749" cy="1116000"/>
          </a:xfrm>
          <a:prstGeom prst="roundRect">
            <a:avLst>
              <a:gd name="adj" fmla="val 2267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999" rIns="108000" rtlCol="0" anchor="ctr"/>
          <a:lstStyle/>
          <a:p>
            <a:r>
              <a:rPr kumimoji="0" lang="ru-RU" sz="105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ГЛАВНАЯ ПРИЧИНА </a:t>
            </a:r>
            <a:endParaRPr lang="ru-RU" sz="105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kumimoji="0" lang="ru-RU" sz="1050" b="1" i="0" u="none" strike="noStrike" kern="1200" cap="none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 которой компании</a:t>
            </a:r>
            <a:r>
              <a:rPr kumimoji="0" lang="ru-RU" sz="105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                </a:t>
            </a:r>
            <a:r>
              <a:rPr kumimoji="0" lang="ru-RU" sz="1050" b="1" i="0" u="none" strike="noStrike" kern="1200" cap="none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не реализуют инвестиционные проекты</a:t>
            </a:r>
            <a:endParaRPr kumimoji="0" lang="x-none" sz="500" b="1" i="0" u="none" strike="noStrike" kern="1200" cap="none" normalizeH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xmlns="" id="{6BA6056E-D12F-33EB-59AB-07A8E8713A78}"/>
              </a:ext>
            </a:extLst>
          </p:cNvPr>
          <p:cNvSpPr/>
          <p:nvPr/>
        </p:nvSpPr>
        <p:spPr>
          <a:xfrm>
            <a:off x="640991" y="5196212"/>
            <a:ext cx="2934749" cy="1116000"/>
          </a:xfrm>
          <a:prstGeom prst="roundRect">
            <a:avLst>
              <a:gd name="adj" fmla="val 2267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999" rIns="108000" rtlCol="0" anchor="ctr"/>
          <a:lstStyle/>
          <a:p>
            <a:r>
              <a:rPr lang="ru-RU" sz="105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ПРОЧИЕ ВЫВОДЫ</a:t>
            </a:r>
            <a:endParaRPr kumimoji="0" lang="x-none" sz="105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2" name="Скругленный прямоугольник 31">
            <a:extLst>
              <a:ext uri="{FF2B5EF4-FFF2-40B4-BE49-F238E27FC236}">
                <a16:creationId xmlns:a16="http://schemas.microsoft.com/office/drawing/2014/main" xmlns="" id="{33987FB9-B927-7B2C-FDA8-949F13EB4C31}"/>
              </a:ext>
            </a:extLst>
          </p:cNvPr>
          <p:cNvSpPr/>
          <p:nvPr/>
        </p:nvSpPr>
        <p:spPr>
          <a:xfrm>
            <a:off x="3731306" y="5196211"/>
            <a:ext cx="6061771" cy="1116001"/>
          </a:xfrm>
          <a:prstGeom prst="roundRect">
            <a:avLst>
              <a:gd name="adj" fmla="val 2263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Текущих мер государственной поддержки недостаточно 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kumimoji="0" lang="ru-RU" sz="8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еобходимо</a:t>
            </a: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развивать </a:t>
            </a:r>
            <a:r>
              <a:rPr kumimoji="0" lang="ru-RU" sz="8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дорожно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транспортную инфраструктуру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CA08B46-D94D-0287-1861-FDC8D42E6E4F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2400" b="1" dirty="0">
                <a:latin typeface="Arial" panose="020B0604020202020204" pitchFamily="34" charset="0"/>
                <a:cs typeface="Arial" panose="020B0604020202020204" pitchFamily="34" charset="0"/>
              </a:rPr>
              <a:t>ПОЗИЦИЯ ПРЕДПРИНИМАТЕЛЕЙ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endParaRPr lang="x-none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xmlns="" id="{9217EEF0-7F35-C6AD-682A-7E716DC33D87}"/>
              </a:ext>
            </a:extLst>
          </p:cNvPr>
          <p:cNvSpPr/>
          <p:nvPr/>
        </p:nvSpPr>
        <p:spPr>
          <a:xfrm>
            <a:off x="627016" y="163628"/>
            <a:ext cx="1719674" cy="236828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позиция предпринимателей</a:t>
            </a:r>
            <a:endParaRPr lang="x-none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Номер слайда 50">
            <a:extLst>
              <a:ext uri="{FF2B5EF4-FFF2-40B4-BE49-F238E27FC236}">
                <a16:creationId xmlns:a16="http://schemas.microsoft.com/office/drawing/2014/main" xmlns="" id="{C0ACEFC3-9A08-37C3-AB09-1366646D4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Скругленный прямоугольник 13">
            <a:extLst>
              <a:ext uri="{FF2B5EF4-FFF2-40B4-BE49-F238E27FC236}">
                <a16:creationId xmlns:a16="http://schemas.microsoft.com/office/drawing/2014/main" xmlns="" id="{D25CE0A5-C6DD-EFB5-7F0D-422A5515A6CF}"/>
              </a:ext>
            </a:extLst>
          </p:cNvPr>
          <p:cNvSpPr/>
          <p:nvPr/>
        </p:nvSpPr>
        <p:spPr>
          <a:xfrm>
            <a:off x="3731306" y="3919469"/>
            <a:ext cx="6061771" cy="1116001"/>
          </a:xfrm>
          <a:prstGeom prst="roundRect">
            <a:avLst>
              <a:gd name="adj" fmla="val 2263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Ограничена </a:t>
            </a: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возможность реализации инвестиционных проектов за счёт собственных средств,                   сложность с привлечением заемных средств</a:t>
            </a:r>
          </a:p>
        </p:txBody>
      </p:sp>
      <p:sp>
        <p:nvSpPr>
          <p:cNvPr id="15" name="Скругленный прямоугольник 14">
            <a:extLst>
              <a:ext uri="{FF2B5EF4-FFF2-40B4-BE49-F238E27FC236}">
                <a16:creationId xmlns:a16="http://schemas.microsoft.com/office/drawing/2014/main" xmlns="" id="{BE68BAEC-57FA-0428-15A8-90E073C6D260}"/>
              </a:ext>
            </a:extLst>
          </p:cNvPr>
          <p:cNvSpPr/>
          <p:nvPr/>
        </p:nvSpPr>
        <p:spPr>
          <a:xfrm>
            <a:off x="3731306" y="2670151"/>
            <a:ext cx="6061771" cy="1116001"/>
          </a:xfrm>
          <a:prstGeom prst="roundRect">
            <a:avLst>
              <a:gd name="adj" fmla="val 2263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Сложности с оформлением документов (Большое количество документов и требуемых разрешений)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</a:t>
            </a:r>
            <a:r>
              <a:rPr kumimoji="0" lang="ru-RU" sz="8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инансовые</a:t>
            </a: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трудности (Необходимость использования заемных средств для развития бизнеса) 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Трудности с созданием/модернизацией инженерной инфраструктуры</a:t>
            </a:r>
          </a:p>
        </p:txBody>
      </p:sp>
      <p:sp>
        <p:nvSpPr>
          <p:cNvPr id="16" name="Скругленный прямоугольник 15">
            <a:extLst>
              <a:ext uri="{FF2B5EF4-FFF2-40B4-BE49-F238E27FC236}">
                <a16:creationId xmlns:a16="http://schemas.microsoft.com/office/drawing/2014/main" xmlns="" id="{732DCD51-8059-77E4-5EA0-013D62834C40}"/>
              </a:ext>
            </a:extLst>
          </p:cNvPr>
          <p:cNvSpPr/>
          <p:nvPr/>
        </p:nvSpPr>
        <p:spPr>
          <a:xfrm>
            <a:off x="3725825" y="1407120"/>
            <a:ext cx="6061771" cy="1116001"/>
          </a:xfrm>
          <a:prstGeom prst="roundRect">
            <a:avLst>
              <a:gd name="adj" fmla="val 2263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Инвестиционный климат требует улучшений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CA982AF8-220A-F595-C9D0-8177176E8BED}"/>
              </a:ext>
            </a:extLst>
          </p:cNvPr>
          <p:cNvSpPr txBox="1"/>
          <p:nvPr/>
        </p:nvSpPr>
        <p:spPr>
          <a:xfrm>
            <a:off x="632590" y="6365207"/>
            <a:ext cx="3638327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600" i="1" dirty="0">
                <a:solidFill>
                  <a:srgbClr val="A6A6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sz="600" i="1" dirty="0">
                <a:solidFill>
                  <a:srgbClr val="A6A6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основании опроса предпринимателей</a:t>
            </a:r>
            <a:r>
              <a:rPr lang="x-none" sz="600" i="1" dirty="0">
                <a:solidFill>
                  <a:srgbClr val="A6A6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</a:t>
            </a:r>
            <a:endParaRPr lang="ru-RU" sz="600" i="1" dirty="0">
              <a:solidFill>
                <a:srgbClr val="A6A6A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Рисунок 21" descr="Запрещено со сплошной заливкой">
            <a:extLst>
              <a:ext uri="{FF2B5EF4-FFF2-40B4-BE49-F238E27FC236}">
                <a16:creationId xmlns:a16="http://schemas.microsoft.com/office/drawing/2014/main" xmlns="" id="{B85CCF1F-32E1-8B67-07D4-F82EAD49CE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53261" y="3019170"/>
            <a:ext cx="360000" cy="360000"/>
          </a:xfrm>
          <a:prstGeom prst="rect">
            <a:avLst/>
          </a:prstGeom>
        </p:spPr>
      </p:pic>
      <p:pic>
        <p:nvPicPr>
          <p:cNvPr id="24" name="Рисунок 23" descr="Документ со сплошной заливкой">
            <a:extLst>
              <a:ext uri="{FF2B5EF4-FFF2-40B4-BE49-F238E27FC236}">
                <a16:creationId xmlns:a16="http://schemas.microsoft.com/office/drawing/2014/main" xmlns="" id="{FB855C50-1952-4A98-54F0-D09E855150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53261" y="5574211"/>
            <a:ext cx="360000" cy="360000"/>
          </a:xfrm>
          <a:prstGeom prst="rect">
            <a:avLst/>
          </a:prstGeom>
        </p:spPr>
      </p:pic>
      <p:pic>
        <p:nvPicPr>
          <p:cNvPr id="26" name="Рисунок 25" descr="Перемотка назад со сплошной заливкой">
            <a:extLst>
              <a:ext uri="{FF2B5EF4-FFF2-40B4-BE49-F238E27FC236}">
                <a16:creationId xmlns:a16="http://schemas.microsoft.com/office/drawing/2014/main" xmlns="" id="{703C4EAF-A054-7B54-D1C8-AE742458D28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 rot="10800000">
            <a:off x="753262" y="1785120"/>
            <a:ext cx="360000" cy="360000"/>
          </a:xfrm>
          <a:prstGeom prst="rect">
            <a:avLst/>
          </a:prstGeom>
        </p:spPr>
      </p:pic>
      <p:pic>
        <p:nvPicPr>
          <p:cNvPr id="37" name="Рисунок 36" descr="Значок 1 со сплошной заливкой">
            <a:extLst>
              <a:ext uri="{FF2B5EF4-FFF2-40B4-BE49-F238E27FC236}">
                <a16:creationId xmlns:a16="http://schemas.microsoft.com/office/drawing/2014/main" xmlns="" id="{B13FD86C-5462-BA07-2362-BC432B18DE0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753261" y="4313734"/>
            <a:ext cx="360000" cy="360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10B2E29-A6DF-C835-C29A-A3390F9E30A2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КРАСНОЩЕКОВСКОГО РАЙОНА</a:t>
            </a:r>
          </a:p>
        </p:txBody>
      </p:sp>
    </p:spTree>
    <p:extLst>
      <p:ext uri="{BB962C8B-B14F-4D97-AF65-F5344CB8AC3E}">
        <p14:creationId xmlns:p14="http://schemas.microsoft.com/office/powerpoint/2010/main" val="1138695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EAF58A6-13A1-8A33-6813-0C6249412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Скругленный прямоугольник 39">
            <a:extLst>
              <a:ext uri="{FF2B5EF4-FFF2-40B4-BE49-F238E27FC236}">
                <a16:creationId xmlns:a16="http://schemas.microsoft.com/office/drawing/2014/main" xmlns="" id="{A1738778-6637-A8AE-3929-9F58A8A9D61C}"/>
              </a:ext>
            </a:extLst>
          </p:cNvPr>
          <p:cNvSpPr/>
          <p:nvPr/>
        </p:nvSpPr>
        <p:spPr>
          <a:xfrm>
            <a:off x="640991" y="1376761"/>
            <a:ext cx="4497839" cy="775596"/>
          </a:xfrm>
          <a:prstGeom prst="roundRect">
            <a:avLst>
              <a:gd name="adj" fmla="val 27681"/>
            </a:avLst>
          </a:prstGeom>
          <a:solidFill>
            <a:srgbClr val="B1C1E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ОСНОВНЫЕ ПРОБЛЕМЫ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AB42814-09EE-1E83-2D27-5A379ADA2167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АНАЛИЗ ИНТЕРВЬЮ АДМИНИСТРАЦИИ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xmlns="" id="{921EB416-9AFF-B016-5F02-C659F8A49D05}"/>
              </a:ext>
            </a:extLst>
          </p:cNvPr>
          <p:cNvSpPr/>
          <p:nvPr/>
        </p:nvSpPr>
        <p:spPr>
          <a:xfrm>
            <a:off x="627017" y="163628"/>
            <a:ext cx="2022665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анализ интервью администрации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xmlns="" id="{EBD85DED-0D11-9C1B-5C5C-9DDF2EAC5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Скругленный прямоугольник 42">
            <a:extLst>
              <a:ext uri="{FF2B5EF4-FFF2-40B4-BE49-F238E27FC236}">
                <a16:creationId xmlns:a16="http://schemas.microsoft.com/office/drawing/2014/main" xmlns="" id="{D3072D01-2D46-B54E-2C7A-8809E6CA9DBA}"/>
              </a:ext>
            </a:extLst>
          </p:cNvPr>
          <p:cNvSpPr/>
          <p:nvPr/>
        </p:nvSpPr>
        <p:spPr>
          <a:xfrm>
            <a:off x="5300092" y="1376761"/>
            <a:ext cx="4497839" cy="775596"/>
          </a:xfrm>
          <a:prstGeom prst="roundRect">
            <a:avLst>
              <a:gd name="adj" fmla="val 2933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ВОЗМОЖНЫЕ РЕШЕНИЯ</a:t>
            </a:r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32D5C957-0713-A21A-D179-DFD33F07C758}"/>
              </a:ext>
            </a:extLst>
          </p:cNvPr>
          <p:cNvSpPr/>
          <p:nvPr/>
        </p:nvSpPr>
        <p:spPr>
          <a:xfrm>
            <a:off x="627016" y="2255994"/>
            <a:ext cx="4511814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Отсутствие эффективной коммуникации между представителями бизнеса                        и администрацией МО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xmlns="" id="{CC588E20-AF3C-032D-DAAD-14AFA769212D}"/>
              </a:ext>
            </a:extLst>
          </p:cNvPr>
          <p:cNvSpPr/>
          <p:nvPr/>
        </p:nvSpPr>
        <p:spPr>
          <a:xfrm>
            <a:off x="627016" y="2848702"/>
            <a:ext cx="4511814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Недостаточное взаимодействие </a:t>
            </a:r>
            <a:r>
              <a:rPr lang="ru-RU" sz="7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инвеступолномоченного</a:t>
            </a:r>
            <a:r>
              <a:rPr lang="ru-RU" sz="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с потенциальными инвесторами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1" name="Рисунок 10" descr="Запрещено со сплошной заливкой">
            <a:extLst>
              <a:ext uri="{FF2B5EF4-FFF2-40B4-BE49-F238E27FC236}">
                <a16:creationId xmlns:a16="http://schemas.microsoft.com/office/drawing/2014/main" xmlns="" id="{3FCC1223-7B74-B997-317B-D61EB1BC0E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06289" y="2910014"/>
            <a:ext cx="360000" cy="360000"/>
          </a:xfrm>
          <a:prstGeom prst="rect">
            <a:avLst/>
          </a:prstGeom>
        </p:spPr>
      </p:pic>
      <p:sp>
        <p:nvSpPr>
          <p:cNvPr id="15" name="Скругленный прямоугольник 14">
            <a:extLst>
              <a:ext uri="{FF2B5EF4-FFF2-40B4-BE49-F238E27FC236}">
                <a16:creationId xmlns:a16="http://schemas.microsoft.com/office/drawing/2014/main" xmlns="" id="{C44D7B98-D6FF-CBE2-5539-FD144908A34A}"/>
              </a:ext>
            </a:extLst>
          </p:cNvPr>
          <p:cNvSpPr/>
          <p:nvPr/>
        </p:nvSpPr>
        <p:spPr>
          <a:xfrm>
            <a:off x="634003" y="3441410"/>
            <a:ext cx="4511814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Отток кадров, нехватка специалистов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6" name="Рисунок 15" descr="Запрещено со сплошной заливкой">
            <a:extLst>
              <a:ext uri="{FF2B5EF4-FFF2-40B4-BE49-F238E27FC236}">
                <a16:creationId xmlns:a16="http://schemas.microsoft.com/office/drawing/2014/main" xmlns="" id="{757D3257-7032-E7F7-AC03-6546722EAD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06289" y="3496290"/>
            <a:ext cx="360000" cy="360000"/>
          </a:xfrm>
          <a:prstGeom prst="rect">
            <a:avLst/>
          </a:prstGeom>
        </p:spPr>
      </p:pic>
      <p:sp>
        <p:nvSpPr>
          <p:cNvPr id="20" name="Скругленный прямоугольник 19">
            <a:extLst>
              <a:ext uri="{FF2B5EF4-FFF2-40B4-BE49-F238E27FC236}">
                <a16:creationId xmlns:a16="http://schemas.microsoft.com/office/drawing/2014/main" xmlns="" id="{E6B4D0FC-EC46-8BB2-BEEE-F8A090BDDAB0}"/>
              </a:ext>
            </a:extLst>
          </p:cNvPr>
          <p:cNvSpPr/>
          <p:nvPr/>
        </p:nvSpPr>
        <p:spPr>
          <a:xfrm>
            <a:off x="5300092" y="2255994"/>
            <a:ext cx="4511814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Своевременная отработка обращений представителей бизнеса, расширение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каналов информирования предпринимателей о мерах поддержки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1" name="Скругленный прямоугольник 20">
            <a:extLst>
              <a:ext uri="{FF2B5EF4-FFF2-40B4-BE49-F238E27FC236}">
                <a16:creationId xmlns:a16="http://schemas.microsoft.com/office/drawing/2014/main" xmlns="" id="{2A2349C4-C93F-84C0-423A-1D9838FE5145}"/>
              </a:ext>
            </a:extLst>
          </p:cNvPr>
          <p:cNvSpPr/>
          <p:nvPr/>
        </p:nvSpPr>
        <p:spPr>
          <a:xfrm>
            <a:off x="5300092" y="2848702"/>
            <a:ext cx="4511814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активное </a:t>
            </a: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информирование предпринимателей и инвесторов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 преимуществах работы с инвестиционным уполномоченным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3" name="Рисунок 22" descr="Значок &quot;Галочка1&quot; со сплошной заливкой">
            <a:extLst>
              <a:ext uri="{FF2B5EF4-FFF2-40B4-BE49-F238E27FC236}">
                <a16:creationId xmlns:a16="http://schemas.microsoft.com/office/drawing/2014/main" xmlns="" id="{76881567-E61B-5009-80D9-45ADC8C80F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379365" y="2315684"/>
            <a:ext cx="365554" cy="365554"/>
          </a:xfrm>
          <a:prstGeom prst="rect">
            <a:avLst/>
          </a:prstGeom>
        </p:spPr>
      </p:pic>
      <p:sp>
        <p:nvSpPr>
          <p:cNvPr id="25" name="Скругленный прямоугольник 24">
            <a:extLst>
              <a:ext uri="{FF2B5EF4-FFF2-40B4-BE49-F238E27FC236}">
                <a16:creationId xmlns:a16="http://schemas.microsoft.com/office/drawing/2014/main" xmlns="" id="{4ECF1362-D6B1-FEA2-7BB3-30DABE372E72}"/>
              </a:ext>
            </a:extLst>
          </p:cNvPr>
          <p:cNvSpPr/>
          <p:nvPr/>
        </p:nvSpPr>
        <p:spPr>
          <a:xfrm>
            <a:off x="5275782" y="3433290"/>
            <a:ext cx="4511814" cy="486000"/>
          </a:xfrm>
          <a:prstGeom prst="roundRect">
            <a:avLst>
              <a:gd name="adj" fmla="val 50000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Содействие в релокации специалистов из других населенных пунктов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8" name="Рисунок 27" descr="Значок &quot;Галочка1&quot; со сплошной заливкой">
            <a:extLst>
              <a:ext uri="{FF2B5EF4-FFF2-40B4-BE49-F238E27FC236}">
                <a16:creationId xmlns:a16="http://schemas.microsoft.com/office/drawing/2014/main" xmlns="" id="{4114B68F-9187-DA4F-1C66-D3D12D2FD6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379365" y="2910014"/>
            <a:ext cx="365554" cy="365554"/>
          </a:xfrm>
          <a:prstGeom prst="rect">
            <a:avLst/>
          </a:prstGeom>
        </p:spPr>
      </p:pic>
      <p:pic>
        <p:nvPicPr>
          <p:cNvPr id="29" name="Рисунок 28" descr="Значок &quot;Галочка1&quot; со сплошной заливкой">
            <a:extLst>
              <a:ext uri="{FF2B5EF4-FFF2-40B4-BE49-F238E27FC236}">
                <a16:creationId xmlns:a16="http://schemas.microsoft.com/office/drawing/2014/main" xmlns="" id="{657E9FD9-5681-1E9B-B8FE-4D0E92D3D9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379365" y="3501633"/>
            <a:ext cx="365554" cy="365554"/>
          </a:xfrm>
          <a:prstGeom prst="rect">
            <a:avLst/>
          </a:prstGeom>
        </p:spPr>
      </p:pic>
      <p:pic>
        <p:nvPicPr>
          <p:cNvPr id="30" name="Рисунок 29" descr="Запрещено со сплошной заливкой">
            <a:extLst>
              <a:ext uri="{FF2B5EF4-FFF2-40B4-BE49-F238E27FC236}">
                <a16:creationId xmlns:a16="http://schemas.microsoft.com/office/drawing/2014/main" xmlns="" id="{DCCC916B-63D2-1405-6DF9-4D53EFB5BA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06289" y="2321238"/>
            <a:ext cx="360000" cy="360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E3C9819-F6F6-A28F-BC53-1D0301C00B19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КРАСНОЩЕКОВСКОГО РАЙОНА</a:t>
            </a:r>
          </a:p>
        </p:txBody>
      </p:sp>
    </p:spTree>
    <p:extLst>
      <p:ext uri="{BB962C8B-B14F-4D97-AF65-F5344CB8AC3E}">
        <p14:creationId xmlns:p14="http://schemas.microsoft.com/office/powerpoint/2010/main" val="1536518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CB2805F-75D5-A713-EF45-F8CD68453B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xmlns="" id="{8B906F29-101C-C5CB-6AC6-8F8AF706CB1F}"/>
              </a:ext>
            </a:extLst>
          </p:cNvPr>
          <p:cNvSpPr/>
          <p:nvPr/>
        </p:nvSpPr>
        <p:spPr>
          <a:xfrm>
            <a:off x="5297771" y="2269714"/>
            <a:ext cx="4497839" cy="1483045"/>
          </a:xfrm>
          <a:prstGeom prst="roundRect">
            <a:avLst>
              <a:gd name="adj" fmla="val 13233"/>
            </a:avLst>
          </a:prstGeom>
          <a:noFill/>
          <a:ln>
            <a:solidFill>
              <a:srgbClr val="B1C1E4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tlCol="0" anchor="t"/>
          <a:lstStyle/>
          <a:p>
            <a:pPr marL="171450" lvl="0" indent="-171450">
              <a:buClr>
                <a:srgbClr val="B1C1E4"/>
              </a:buClr>
              <a:buFont typeface="Arial" panose="020B0604020202020204" pitchFamily="34" charset="0"/>
              <a:buChar char="•"/>
              <a:defRPr/>
            </a:pPr>
            <a:r>
              <a:rPr lang="ru-RU" sz="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отсутствие газоснабжения</a:t>
            </a:r>
          </a:p>
          <a:p>
            <a:pPr marL="171450" lvl="0" indent="-171450">
              <a:buClr>
                <a:srgbClr val="B1C1E4"/>
              </a:buClr>
              <a:buFont typeface="Arial" panose="020B0604020202020204" pitchFamily="34" charset="0"/>
              <a:buChar char="•"/>
              <a:defRPr/>
            </a:pPr>
            <a:endParaRPr lang="ru-RU" sz="7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Clr>
                <a:srgbClr val="B1C1E4"/>
              </a:buClr>
              <a:buFont typeface="Arial" panose="020B0604020202020204" pitchFamily="34" charset="0"/>
              <a:buChar char="•"/>
              <a:defRPr/>
            </a:pPr>
            <a:r>
              <a:rPr lang="ru-RU" sz="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слабая обрабатывающая промышленность</a:t>
            </a:r>
            <a:endParaRPr lang="ru-RU" sz="7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Clr>
                <a:srgbClr val="B1C1E4"/>
              </a:buClr>
              <a:buFont typeface="Arial" panose="020B0604020202020204" pitchFamily="34" charset="0"/>
              <a:buChar char="•"/>
              <a:defRPr/>
            </a:pPr>
            <a:endParaRPr lang="ru-RU" sz="7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Clr>
                <a:srgbClr val="B1C1E4"/>
              </a:buClr>
              <a:buFont typeface="Arial" panose="020B0604020202020204" pitchFamily="34" charset="0"/>
              <a:buChar char="•"/>
              <a:defRPr/>
            </a:pPr>
            <a:r>
              <a:rPr lang="ru-RU" sz="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плохое </a:t>
            </a:r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состояние дорог, отсутствие на многих из них твердого дорожного покрытия;</a:t>
            </a:r>
            <a:endParaRPr lang="ru-RU" sz="7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Clr>
                <a:srgbClr val="B1C1E4"/>
              </a:buClr>
              <a:buFont typeface="Arial" panose="020B0604020202020204" pitchFamily="34" charset="0"/>
              <a:buChar char="•"/>
              <a:defRPr/>
            </a:pPr>
            <a:endParaRPr lang="ru-RU" sz="7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Высокий износ сетей теплоснабжения, водоснабжения и водоотведения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7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Clr>
                <a:srgbClr val="B1C1E4"/>
              </a:buClr>
              <a:buFont typeface="Arial" panose="020B0604020202020204" pitchFamily="34" charset="0"/>
              <a:buChar char="•"/>
              <a:defRPr/>
            </a:pPr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отсутствие в населенных  пунктах полигонов ТБО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xmlns="" id="{1B2E6712-04E7-5838-3ABC-08400429D4F0}"/>
              </a:ext>
            </a:extLst>
          </p:cNvPr>
          <p:cNvSpPr/>
          <p:nvPr/>
        </p:nvSpPr>
        <p:spPr>
          <a:xfrm>
            <a:off x="5283794" y="4824775"/>
            <a:ext cx="4497839" cy="1483045"/>
          </a:xfrm>
          <a:prstGeom prst="roundRect">
            <a:avLst>
              <a:gd name="adj" fmla="val 14095"/>
            </a:avLst>
          </a:prstGeom>
          <a:noFill/>
          <a:ln>
            <a:solidFill>
              <a:srgbClr val="B1C1E4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tlCol="0" anchor="t"/>
          <a:lstStyle/>
          <a:p>
            <a:pPr marL="171450" lvl="0" indent="-171450">
              <a:buClr>
                <a:srgbClr val="B1C1E4"/>
              </a:buClr>
              <a:buFont typeface="Arial" panose="020B0604020202020204" pitchFamily="34" charset="0"/>
              <a:buChar char="•"/>
              <a:defRPr/>
            </a:pPr>
            <a:endParaRPr lang="ru-RU" sz="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Clr>
                <a:srgbClr val="B1C1E4"/>
              </a:buClr>
              <a:buFont typeface="Arial" panose="020B0604020202020204" pitchFamily="34" charset="0"/>
              <a:buChar char="•"/>
              <a:defRPr/>
            </a:pPr>
            <a:r>
              <a:rPr lang="ru-RU" sz="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Конкуренция с другими туристическими районами</a:t>
            </a:r>
          </a:p>
          <a:p>
            <a:pPr marL="171450" lvl="0" indent="-171450">
              <a:buClr>
                <a:srgbClr val="B1C1E4"/>
              </a:buClr>
              <a:buFont typeface="Arial" panose="020B0604020202020204" pitchFamily="34" charset="0"/>
              <a:buChar char="•"/>
              <a:defRPr/>
            </a:pPr>
            <a:endParaRPr lang="ru-RU" sz="7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Clr>
                <a:srgbClr val="B1C1E4"/>
              </a:buClr>
              <a:buFont typeface="Arial" panose="020B0604020202020204" pitchFamily="34" charset="0"/>
              <a:buChar char="•"/>
              <a:defRPr/>
            </a:pPr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Истощение природных ресурсов, сокращение запасов биологических </a:t>
            </a:r>
            <a:r>
              <a:rPr lang="ru-RU" sz="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ресурсов, </a:t>
            </a:r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усиление антропогенной </a:t>
            </a:r>
            <a:r>
              <a:rPr lang="ru-RU" sz="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нагрузки</a:t>
            </a:r>
          </a:p>
          <a:p>
            <a:pPr marL="171450" lvl="0" indent="-171450">
              <a:buClr>
                <a:srgbClr val="B1C1E4"/>
              </a:buClr>
              <a:buFont typeface="Arial" panose="020B0604020202020204" pitchFamily="34" charset="0"/>
              <a:buChar char="•"/>
              <a:defRPr/>
            </a:pPr>
            <a:endParaRPr lang="ru-RU" sz="7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Clr>
                <a:srgbClr val="B1C1E4"/>
              </a:buClr>
              <a:buFont typeface="Arial" panose="020B0604020202020204" pitchFamily="34" charset="0"/>
              <a:buChar char="•"/>
              <a:defRPr/>
            </a:pPr>
            <a:r>
              <a:rPr lang="ru-RU" sz="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Нехватка рабочих кадров</a:t>
            </a:r>
          </a:p>
          <a:p>
            <a:pPr marL="171450" lvl="0" indent="-171450">
              <a:buClr>
                <a:srgbClr val="B1C1E4"/>
              </a:buClr>
              <a:buFont typeface="Arial" panose="020B0604020202020204" pitchFamily="34" charset="0"/>
              <a:buChar char="•"/>
              <a:defRPr/>
            </a:pPr>
            <a:endParaRPr lang="ru-RU" sz="7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Clr>
                <a:srgbClr val="B1C1E4"/>
              </a:buClr>
              <a:buFont typeface="Arial" panose="020B0604020202020204" pitchFamily="34" charset="0"/>
              <a:buChar char="•"/>
              <a:defRPr/>
            </a:pPr>
            <a:endParaRPr kumimoji="0" lang="ru-RU" sz="600" b="1" i="0" u="none" strike="noStrike" kern="1200" cap="none" spc="0" normalizeH="0" baseline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lang="ru-RU" sz="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1C1E4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9" name="Скругленный прямоугольник 38">
            <a:extLst>
              <a:ext uri="{FF2B5EF4-FFF2-40B4-BE49-F238E27FC236}">
                <a16:creationId xmlns:a16="http://schemas.microsoft.com/office/drawing/2014/main" xmlns="" id="{7D1038DB-1613-C231-C343-A226DDF5FF09}"/>
              </a:ext>
            </a:extLst>
          </p:cNvPr>
          <p:cNvSpPr/>
          <p:nvPr/>
        </p:nvSpPr>
        <p:spPr>
          <a:xfrm>
            <a:off x="640991" y="2269714"/>
            <a:ext cx="4497839" cy="1483045"/>
          </a:xfrm>
          <a:prstGeom prst="roundRect">
            <a:avLst>
              <a:gd name="adj" fmla="val 13233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rtlCol="0" anchor="t"/>
          <a:lstStyle/>
          <a:p>
            <a:pPr marL="171450" lvl="0" indent="-171450">
              <a:buClr>
                <a:srgbClr val="4756A0"/>
              </a:buClr>
              <a:buFont typeface="Arial" panose="020B0604020202020204" pitchFamily="34" charset="0"/>
              <a:buChar char="•"/>
              <a:defRPr/>
            </a:pP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высокий туристический потенциал</a:t>
            </a:r>
          </a:p>
          <a:p>
            <a:pPr marL="171450" lvl="0" indent="-171450">
              <a:buClr>
                <a:srgbClr val="4756A0"/>
              </a:buClr>
              <a:buFont typeface="Arial" panose="020B0604020202020204" pitchFamily="34" charset="0"/>
              <a:buChar char="•"/>
              <a:defRPr/>
            </a:pPr>
            <a:endParaRPr lang="ru-RU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Clr>
                <a:srgbClr val="4756A0"/>
              </a:buClr>
              <a:buFont typeface="Arial" panose="020B0604020202020204" pitchFamily="34" charset="0"/>
              <a:buChar char="•"/>
              <a:defRPr/>
            </a:pP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развитое молочное скотоводство</a:t>
            </a:r>
          </a:p>
          <a:p>
            <a:pPr marL="171450" lvl="0" indent="-171450">
              <a:buClr>
                <a:srgbClr val="4756A0"/>
              </a:buClr>
              <a:buFont typeface="Arial" panose="020B0604020202020204" pitchFamily="34" charset="0"/>
              <a:buChar char="•"/>
              <a:defRPr/>
            </a:pPr>
            <a:endParaRPr lang="ru-RU" sz="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Clr>
                <a:srgbClr val="4756A0"/>
              </a:buClr>
              <a:buFont typeface="Arial" panose="020B0604020202020204" pitchFamily="34" charset="0"/>
              <a:buChar char="•"/>
              <a:defRPr/>
            </a:pP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наличие пахотных </a:t>
            </a:r>
            <a:r>
              <a:rPr lang="ru-RU" sz="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земель, пастбищных </a:t>
            </a:r>
            <a:r>
              <a:rPr lang="ru-RU" sz="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сенокосных угодий на территории района</a:t>
            </a:r>
            <a:endParaRPr lang="ru-RU" sz="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Clr>
                <a:srgbClr val="4756A0"/>
              </a:buClr>
              <a:buFont typeface="Arial" panose="020B0604020202020204" pitchFamily="34" charset="0"/>
              <a:buChar char="•"/>
              <a:defRPr/>
            </a:pPr>
            <a:endParaRPr lang="ru-RU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Clr>
                <a:srgbClr val="4756A0"/>
              </a:buClr>
              <a:buFont typeface="Arial" panose="020B0604020202020204" pitchFamily="34" charset="0"/>
              <a:buChar char="•"/>
              <a:defRPr/>
            </a:pPr>
            <a:endParaRPr lang="ru-RU" sz="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tabLst/>
              <a:defRPr/>
            </a:pPr>
            <a:endParaRPr kumimoji="0" lang="ru-RU" sz="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0" name="Скругленный прямоугольник 39">
            <a:extLst>
              <a:ext uri="{FF2B5EF4-FFF2-40B4-BE49-F238E27FC236}">
                <a16:creationId xmlns:a16="http://schemas.microsoft.com/office/drawing/2014/main" xmlns="" id="{BFD28A81-7B18-213D-5E25-38EC540BDA4B}"/>
              </a:ext>
            </a:extLst>
          </p:cNvPr>
          <p:cNvSpPr/>
          <p:nvPr/>
        </p:nvSpPr>
        <p:spPr>
          <a:xfrm>
            <a:off x="640991" y="1376761"/>
            <a:ext cx="4497839" cy="775596"/>
          </a:xfrm>
          <a:prstGeom prst="roundRect">
            <a:avLst>
              <a:gd name="adj" fmla="val 27681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СИЛЬНЫЕ СТОРОНЫ</a:t>
            </a:r>
          </a:p>
        </p:txBody>
      </p:sp>
      <p:sp>
        <p:nvSpPr>
          <p:cNvPr id="17" name="Скругленный прямоугольник 16">
            <a:extLst>
              <a:ext uri="{FF2B5EF4-FFF2-40B4-BE49-F238E27FC236}">
                <a16:creationId xmlns:a16="http://schemas.microsoft.com/office/drawing/2014/main" xmlns="" id="{E253D24C-3929-C7B3-C8F5-A55CEFEAB1F7}"/>
              </a:ext>
            </a:extLst>
          </p:cNvPr>
          <p:cNvSpPr/>
          <p:nvPr/>
        </p:nvSpPr>
        <p:spPr>
          <a:xfrm>
            <a:off x="627014" y="4824775"/>
            <a:ext cx="4497839" cy="1483045"/>
          </a:xfrm>
          <a:prstGeom prst="roundRect">
            <a:avLst>
              <a:gd name="adj" fmla="val 14095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rtlCol="0" anchor="t"/>
          <a:lstStyle/>
          <a:p>
            <a:pPr marL="171450" lvl="0" indent="-171450">
              <a:buClr>
                <a:srgbClr val="4756A0"/>
              </a:buClr>
              <a:buFont typeface="Arial" panose="020B0604020202020204" pitchFamily="34" charset="0"/>
              <a:buChar char="•"/>
              <a:defRPr/>
            </a:pPr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Строительство новых дорог и модернизация существующей транспортной </a:t>
            </a:r>
            <a:r>
              <a:rPr lang="ru-RU" sz="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инфраструктуры</a:t>
            </a:r>
          </a:p>
          <a:p>
            <a:pPr marL="171450" lvl="0" indent="-171450">
              <a:buClr>
                <a:srgbClr val="4756A0"/>
              </a:buClr>
              <a:buFont typeface="Arial" panose="020B0604020202020204" pitchFamily="34" charset="0"/>
              <a:buChar char="•"/>
              <a:defRPr/>
            </a:pPr>
            <a:endParaRPr lang="ru-RU" sz="7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0" indent="-171450">
              <a:buClr>
                <a:srgbClr val="4756A0"/>
              </a:buClr>
              <a:buFont typeface="Arial" panose="020B0604020202020204" pitchFamily="34" charset="0"/>
              <a:buChar char="•"/>
              <a:defRPr/>
            </a:pPr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и реализация политики закрепления трудоспособного населения и привлечения молодых специалистов, повышение миграционной привлекательности района за счет развития базовых отраслей экономики и повышения качества жизни</a:t>
            </a:r>
            <a:r>
              <a:rPr lang="ru-RU" sz="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71450" lvl="0" indent="-171450">
              <a:buClr>
                <a:srgbClr val="4756A0"/>
              </a:buClr>
              <a:buFont typeface="Arial" panose="020B0604020202020204" pitchFamily="34" charset="0"/>
              <a:buChar char="•"/>
              <a:defRPr/>
            </a:pPr>
            <a:endParaRPr lang="ru-RU" sz="7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kumimoji="0" lang="ru-RU" sz="7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оздание</a:t>
            </a: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новых туристических </a:t>
            </a:r>
            <a:r>
              <a:rPr kumimoji="0" lang="ru-RU" sz="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троп / маршрутов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756A0"/>
              </a:buClr>
              <a:buSzTx/>
              <a:tabLst/>
              <a:defRPr/>
            </a:pPr>
            <a:endParaRPr lang="ru-RU" sz="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Скругленный прямоугольник 12">
            <a:extLst>
              <a:ext uri="{FF2B5EF4-FFF2-40B4-BE49-F238E27FC236}">
                <a16:creationId xmlns:a16="http://schemas.microsoft.com/office/drawing/2014/main" xmlns="" id="{9ABD883A-EFC6-35DE-D240-B59B4990D7D5}"/>
              </a:ext>
            </a:extLst>
          </p:cNvPr>
          <p:cNvSpPr/>
          <p:nvPr/>
        </p:nvSpPr>
        <p:spPr>
          <a:xfrm>
            <a:off x="627014" y="3931822"/>
            <a:ext cx="4497839" cy="775596"/>
          </a:xfrm>
          <a:prstGeom prst="roundRect">
            <a:avLst>
              <a:gd name="adj" fmla="val 29330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ВОЗМОЖНОСТИ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C45C9FC-DD43-A155-ACAF-AB9620BABF4C}"/>
              </a:ext>
            </a:extLst>
          </p:cNvPr>
          <p:cNvSpPr txBox="1"/>
          <p:nvPr/>
        </p:nvSpPr>
        <p:spPr>
          <a:xfrm>
            <a:off x="627016" y="550177"/>
            <a:ext cx="916058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SWOT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-АНАЛИЗ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РАЙОНА</a:t>
            </a:r>
            <a:endParaRPr lang="x-none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xmlns="" id="{59D9B901-9C5B-A37B-A45E-7E45DF01F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Скругленный прямоугольник 42">
            <a:extLst>
              <a:ext uri="{FF2B5EF4-FFF2-40B4-BE49-F238E27FC236}">
                <a16:creationId xmlns:a16="http://schemas.microsoft.com/office/drawing/2014/main" xmlns="" id="{9FA4BBD4-A68D-68CA-ABCF-BBAC74050F6C}"/>
              </a:ext>
            </a:extLst>
          </p:cNvPr>
          <p:cNvSpPr/>
          <p:nvPr/>
        </p:nvSpPr>
        <p:spPr>
          <a:xfrm>
            <a:off x="5300092" y="1376761"/>
            <a:ext cx="4497839" cy="775596"/>
          </a:xfrm>
          <a:prstGeom prst="roundRect">
            <a:avLst>
              <a:gd name="adj" fmla="val 29330"/>
            </a:avLst>
          </a:prstGeom>
          <a:solidFill>
            <a:srgbClr val="B1C1E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СЛАБЫЕ СТОРОНЫ</a:t>
            </a:r>
          </a:p>
        </p:txBody>
      </p:sp>
      <p:sp>
        <p:nvSpPr>
          <p:cNvPr id="47" name="Скругленный прямоугольник 46">
            <a:extLst>
              <a:ext uri="{FF2B5EF4-FFF2-40B4-BE49-F238E27FC236}">
                <a16:creationId xmlns:a16="http://schemas.microsoft.com/office/drawing/2014/main" xmlns="" id="{AB96B5E7-93F1-3530-AA5E-7F1998083348}"/>
              </a:ext>
            </a:extLst>
          </p:cNvPr>
          <p:cNvSpPr/>
          <p:nvPr/>
        </p:nvSpPr>
        <p:spPr>
          <a:xfrm>
            <a:off x="5286115" y="3931822"/>
            <a:ext cx="4497839" cy="775596"/>
          </a:xfrm>
          <a:prstGeom prst="roundRect">
            <a:avLst>
              <a:gd name="adj" fmla="val 25208"/>
            </a:avLst>
          </a:prstGeom>
          <a:solidFill>
            <a:srgbClr val="B1C1E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УГРОЗЫ</a:t>
            </a:r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xmlns="" id="{045BB5EA-11D6-9F3E-841B-D54D8484EF24}"/>
              </a:ext>
            </a:extLst>
          </p:cNvPr>
          <p:cNvSpPr/>
          <p:nvPr/>
        </p:nvSpPr>
        <p:spPr>
          <a:xfrm>
            <a:off x="627018" y="163628"/>
            <a:ext cx="976230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en-US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SWOT</a:t>
            </a:r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-анализ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C19C6E1-7562-2FED-8B2B-7B5DFCFCC998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КРАСНОЩЕКОВСКОГО РАЙОНА</a:t>
            </a: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70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93EEF58-47AC-931A-25DB-180ECDDCC2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9E9B03B-BE87-3304-E369-A5ACD1EC2E2A}"/>
              </a:ext>
            </a:extLst>
          </p:cNvPr>
          <p:cNvSpPr txBox="1"/>
          <p:nvPr/>
        </p:nvSpPr>
        <p:spPr>
          <a:xfrm>
            <a:off x="627016" y="550177"/>
            <a:ext cx="916058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ОРГАНИЗАЦИОННЫЕ ПРОБЛЕМЫ, 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ПРЕПЯТСТВУЮЩИЕ РАЗВИТИЮ МО</a:t>
            </a:r>
            <a:endParaRPr lang="x-none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xmlns="" id="{09002972-2A83-B7CB-3C33-9226D2D723D3}"/>
              </a:ext>
            </a:extLst>
          </p:cNvPr>
          <p:cNvSpPr/>
          <p:nvPr/>
        </p:nvSpPr>
        <p:spPr>
          <a:xfrm>
            <a:off x="627017" y="163628"/>
            <a:ext cx="1769953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организационные проблемы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xmlns="" id="{5089B419-1364-9E3C-8921-876ED03EC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9" name="Скругленный прямоугольник 138">
            <a:extLst>
              <a:ext uri="{FF2B5EF4-FFF2-40B4-BE49-F238E27FC236}">
                <a16:creationId xmlns:a16="http://schemas.microsoft.com/office/drawing/2014/main" xmlns="" id="{56F40B34-93FA-6F53-6EDD-80B8615C98D9}"/>
              </a:ext>
            </a:extLst>
          </p:cNvPr>
          <p:cNvSpPr/>
          <p:nvPr/>
        </p:nvSpPr>
        <p:spPr>
          <a:xfrm>
            <a:off x="627014" y="3429000"/>
            <a:ext cx="1710000" cy="864000"/>
          </a:xfrm>
          <a:prstGeom prst="roundRect">
            <a:avLst>
              <a:gd name="adj" fmla="val 25638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высокий износ сетей теплоснабжения, водоснабжения</a:t>
            </a:r>
          </a:p>
          <a:p>
            <a:pPr algn="ctr"/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 водоотведения 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5" name="Скругленный прямоугольник 144">
            <a:extLst>
              <a:ext uri="{FF2B5EF4-FFF2-40B4-BE49-F238E27FC236}">
                <a16:creationId xmlns:a16="http://schemas.microsoft.com/office/drawing/2014/main" xmlns="" id="{A2D1DDE9-57E1-D977-7E4B-DD9915958E57}"/>
              </a:ext>
            </a:extLst>
          </p:cNvPr>
          <p:cNvSpPr/>
          <p:nvPr/>
        </p:nvSpPr>
        <p:spPr>
          <a:xfrm>
            <a:off x="4352306" y="1419098"/>
            <a:ext cx="1710000" cy="864000"/>
          </a:xfrm>
          <a:prstGeom prst="roundRect">
            <a:avLst>
              <a:gd name="adj" fmla="val 25638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большой объем бюрократических вопросов при реализации инвестиционного проекта</a:t>
            </a:r>
            <a:endParaRPr lang="x-none" sz="7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3" name="Скругленный прямоугольник 152">
            <a:extLst>
              <a:ext uri="{FF2B5EF4-FFF2-40B4-BE49-F238E27FC236}">
                <a16:creationId xmlns:a16="http://schemas.microsoft.com/office/drawing/2014/main" xmlns="" id="{5EBD4C2A-6D2C-D942-EEC0-ACB5C398F013}"/>
              </a:ext>
            </a:extLst>
          </p:cNvPr>
          <p:cNvSpPr/>
          <p:nvPr/>
        </p:nvSpPr>
        <p:spPr>
          <a:xfrm>
            <a:off x="2484354" y="3442776"/>
            <a:ext cx="1710000" cy="864000"/>
          </a:xfrm>
          <a:prstGeom prst="roundRect">
            <a:avLst>
              <a:gd name="adj" fmla="val 25638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инженерная инфраструктура</a:t>
            </a:r>
            <a:endParaRPr lang="x-none" b="1" dirty="0">
              <a:solidFill>
                <a:srgbClr val="B9B9B9"/>
              </a:solidFill>
            </a:endParaRPr>
          </a:p>
        </p:txBody>
      </p:sp>
      <p:sp>
        <p:nvSpPr>
          <p:cNvPr id="155" name="Скругленный прямоугольник 154">
            <a:extLst>
              <a:ext uri="{FF2B5EF4-FFF2-40B4-BE49-F238E27FC236}">
                <a16:creationId xmlns:a16="http://schemas.microsoft.com/office/drawing/2014/main" xmlns="" id="{00EB3BFF-115F-6D98-566B-64A8DA706088}"/>
              </a:ext>
            </a:extLst>
          </p:cNvPr>
          <p:cNvSpPr/>
          <p:nvPr/>
        </p:nvSpPr>
        <p:spPr>
          <a:xfrm>
            <a:off x="3486694" y="5470230"/>
            <a:ext cx="1710000" cy="864000"/>
          </a:xfrm>
          <a:prstGeom prst="roundRect">
            <a:avLst>
              <a:gd name="adj" fmla="val 25638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нехватка рабочих кадров            </a:t>
            </a:r>
          </a:p>
          <a:p>
            <a:pPr algn="ctr"/>
            <a:endParaRPr lang="ru-RU" sz="7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8" name="Скругленный прямоугольник 157">
            <a:extLst>
              <a:ext uri="{FF2B5EF4-FFF2-40B4-BE49-F238E27FC236}">
                <a16:creationId xmlns:a16="http://schemas.microsoft.com/office/drawing/2014/main" xmlns="" id="{8DB03B7F-92D2-CA89-A77D-CA2007C69FE3}"/>
              </a:ext>
            </a:extLst>
          </p:cNvPr>
          <p:cNvSpPr/>
          <p:nvPr/>
        </p:nvSpPr>
        <p:spPr>
          <a:xfrm>
            <a:off x="4341694" y="2432825"/>
            <a:ext cx="1710000" cy="864000"/>
          </a:xfrm>
          <a:prstGeom prst="roundRect">
            <a:avLst>
              <a:gd name="adj" fmla="val 25638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x-none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бюрократические роблемы</a:t>
            </a:r>
            <a:endParaRPr kumimoji="0" lang="x-none" sz="1800" b="1" i="0" u="none" strike="noStrike" kern="1200" cap="none" spc="0" normalizeH="0" baseline="0" noProof="0" dirty="0">
              <a:ln>
                <a:noFill/>
              </a:ln>
              <a:solidFill>
                <a:srgbClr val="B9B9B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9" name="Скругленный прямоугольник 158">
            <a:extLst>
              <a:ext uri="{FF2B5EF4-FFF2-40B4-BE49-F238E27FC236}">
                <a16:creationId xmlns:a16="http://schemas.microsoft.com/office/drawing/2014/main" xmlns="" id="{19CD27D8-95D2-A274-3620-D7873362DF03}"/>
              </a:ext>
            </a:extLst>
          </p:cNvPr>
          <p:cNvSpPr/>
          <p:nvPr/>
        </p:nvSpPr>
        <p:spPr>
          <a:xfrm>
            <a:off x="4341694" y="3446552"/>
            <a:ext cx="1710000" cy="864000"/>
          </a:xfrm>
          <a:prstGeom prst="roundRect">
            <a:avLst>
              <a:gd name="adj" fmla="val 25638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sz="1100" b="1" dirty="0">
                <a:latin typeface="Arial" panose="020B0604020202020204" pitchFamily="34" charset="0"/>
                <a:cs typeface="Arial" panose="020B0604020202020204" pitchFamily="34" charset="0"/>
              </a:rPr>
              <a:t>ключевые направления</a:t>
            </a:r>
          </a:p>
        </p:txBody>
      </p:sp>
      <p:sp>
        <p:nvSpPr>
          <p:cNvPr id="160" name="Скругленный прямоугольник 159">
            <a:extLst>
              <a:ext uri="{FF2B5EF4-FFF2-40B4-BE49-F238E27FC236}">
                <a16:creationId xmlns:a16="http://schemas.microsoft.com/office/drawing/2014/main" xmlns="" id="{B845E215-0281-A9B4-EE5E-58E1C7DCEBDF}"/>
              </a:ext>
            </a:extLst>
          </p:cNvPr>
          <p:cNvSpPr/>
          <p:nvPr/>
        </p:nvSpPr>
        <p:spPr>
          <a:xfrm>
            <a:off x="4341694" y="4460279"/>
            <a:ext cx="1710000" cy="864000"/>
          </a:xfrm>
          <a:prstGeom prst="roundRect">
            <a:avLst>
              <a:gd name="adj" fmla="val 25638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x-none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кадровые проблемы</a:t>
            </a:r>
            <a:endParaRPr kumimoji="0" lang="x-none" sz="1800" b="1" i="0" u="none" strike="noStrike" kern="1200" cap="none" spc="0" normalizeH="0" baseline="0" noProof="0" dirty="0">
              <a:ln>
                <a:noFill/>
              </a:ln>
              <a:solidFill>
                <a:srgbClr val="B9B9B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1" name="Скругленный прямоугольник 160">
            <a:extLst>
              <a:ext uri="{FF2B5EF4-FFF2-40B4-BE49-F238E27FC236}">
                <a16:creationId xmlns:a16="http://schemas.microsoft.com/office/drawing/2014/main" xmlns="" id="{866BCB57-B8E4-574B-9073-E87633F936EE}"/>
              </a:ext>
            </a:extLst>
          </p:cNvPr>
          <p:cNvSpPr/>
          <p:nvPr/>
        </p:nvSpPr>
        <p:spPr>
          <a:xfrm>
            <a:off x="5344034" y="5474006"/>
            <a:ext cx="1710000" cy="864000"/>
          </a:xfrm>
          <a:prstGeom prst="roundRect">
            <a:avLst>
              <a:gd name="adj" fmla="val 25638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отток населения </a:t>
            </a:r>
          </a:p>
          <a:p>
            <a:pPr algn="ctr"/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 </a:t>
            </a:r>
            <a:r>
              <a:rPr kumimoji="0" lang="ru-RU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города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5" name="Скругленный прямоугольник 164">
            <a:extLst>
              <a:ext uri="{FF2B5EF4-FFF2-40B4-BE49-F238E27FC236}">
                <a16:creationId xmlns:a16="http://schemas.microsoft.com/office/drawing/2014/main" xmlns="" id="{21378D77-1BB4-D404-B2C9-85AB3840D2E5}"/>
              </a:ext>
            </a:extLst>
          </p:cNvPr>
          <p:cNvSpPr/>
          <p:nvPr/>
        </p:nvSpPr>
        <p:spPr>
          <a:xfrm>
            <a:off x="6199034" y="3460328"/>
            <a:ext cx="1710000" cy="864000"/>
          </a:xfrm>
          <a:prstGeom prst="roundRect">
            <a:avLst>
              <a:gd name="adj" fmla="val 25638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x-none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технические проблемы</a:t>
            </a:r>
            <a:endParaRPr kumimoji="0" lang="x-none" sz="1800" b="1" i="0" u="none" strike="noStrike" kern="1200" cap="none" spc="0" normalizeH="0" baseline="0" noProof="0" dirty="0">
              <a:ln>
                <a:noFill/>
              </a:ln>
              <a:solidFill>
                <a:srgbClr val="B9B9B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1" name="Скругленный прямоугольник 170">
            <a:extLst>
              <a:ext uri="{FF2B5EF4-FFF2-40B4-BE49-F238E27FC236}">
                <a16:creationId xmlns:a16="http://schemas.microsoft.com/office/drawing/2014/main" xmlns="" id="{093EBC96-1DBE-96F7-5270-7960EF465678}"/>
              </a:ext>
            </a:extLst>
          </p:cNvPr>
          <p:cNvSpPr/>
          <p:nvPr/>
        </p:nvSpPr>
        <p:spPr>
          <a:xfrm>
            <a:off x="8056372" y="3460328"/>
            <a:ext cx="1710000" cy="864000"/>
          </a:xfrm>
          <a:prstGeom prst="roundRect">
            <a:avLst>
              <a:gd name="adj" fmla="val 25638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72000" rtlCol="0" anchor="ctr"/>
          <a:lstStyle/>
          <a:p>
            <a:pPr algn="ctr"/>
            <a:r>
              <a:rPr kumimoji="0" lang="ru-RU" sz="700" b="1" i="0" u="none" strike="noStrike" kern="1200" cap="none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отсутствие эффективной </a:t>
            </a:r>
          </a:p>
          <a:p>
            <a:pPr algn="ctr"/>
            <a:r>
              <a:rPr kumimoji="0" lang="ru-RU" sz="700" b="1" i="0" u="none" strike="noStrike" kern="1200" cap="none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коммуникации между представителями бизнеса                и администрацией МО </a:t>
            </a:r>
          </a:p>
          <a:p>
            <a:pPr algn="ctr"/>
            <a:endParaRPr lang="ru-RU" sz="5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77C0825-8906-6602-ABCD-2F093B8A3C86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КРАСНОЩЕКОВСКОГО РАЙОНА</a:t>
            </a:r>
          </a:p>
        </p:txBody>
      </p:sp>
    </p:spTree>
    <p:extLst>
      <p:ext uri="{BB962C8B-B14F-4D97-AF65-F5344CB8AC3E}">
        <p14:creationId xmlns:p14="http://schemas.microsoft.com/office/powerpoint/2010/main" val="3045932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27ADD95D-5C91-58E1-5040-4A8B960DB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4135" y="1350364"/>
            <a:ext cx="2153464" cy="2708759"/>
          </a:xfrm>
          <a:custGeom>
            <a:avLst/>
            <a:gdLst>
              <a:gd name="connsiteX0" fmla="*/ 222517 w 2153464"/>
              <a:gd name="connsiteY0" fmla="*/ 0 h 2896381"/>
              <a:gd name="connsiteX1" fmla="*/ 1930947 w 2153464"/>
              <a:gd name="connsiteY1" fmla="*/ 0 h 2896381"/>
              <a:gd name="connsiteX2" fmla="*/ 2153464 w 2153464"/>
              <a:gd name="connsiteY2" fmla="*/ 222517 h 2896381"/>
              <a:gd name="connsiteX3" fmla="*/ 2153464 w 2153464"/>
              <a:gd name="connsiteY3" fmla="*/ 2673864 h 2896381"/>
              <a:gd name="connsiteX4" fmla="*/ 1930947 w 2153464"/>
              <a:gd name="connsiteY4" fmla="*/ 2896381 h 2896381"/>
              <a:gd name="connsiteX5" fmla="*/ 222517 w 2153464"/>
              <a:gd name="connsiteY5" fmla="*/ 2896381 h 2896381"/>
              <a:gd name="connsiteX6" fmla="*/ 0 w 2153464"/>
              <a:gd name="connsiteY6" fmla="*/ 2673864 h 2896381"/>
              <a:gd name="connsiteX7" fmla="*/ 0 w 2153464"/>
              <a:gd name="connsiteY7" fmla="*/ 222517 h 2896381"/>
              <a:gd name="connsiteX8" fmla="*/ 222517 w 2153464"/>
              <a:gd name="connsiteY8" fmla="*/ 0 h 2896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53464" h="2896381">
                <a:moveTo>
                  <a:pt x="222517" y="0"/>
                </a:moveTo>
                <a:lnTo>
                  <a:pt x="1930947" y="0"/>
                </a:lnTo>
                <a:cubicBezTo>
                  <a:pt x="2053840" y="0"/>
                  <a:pt x="2153464" y="99624"/>
                  <a:pt x="2153464" y="222517"/>
                </a:cubicBezTo>
                <a:lnTo>
                  <a:pt x="2153464" y="2673864"/>
                </a:lnTo>
                <a:cubicBezTo>
                  <a:pt x="2153464" y="2796757"/>
                  <a:pt x="2053840" y="2896381"/>
                  <a:pt x="1930947" y="2896381"/>
                </a:cubicBezTo>
                <a:lnTo>
                  <a:pt x="222517" y="2896381"/>
                </a:lnTo>
                <a:cubicBezTo>
                  <a:pt x="99624" y="2896381"/>
                  <a:pt x="0" y="2796757"/>
                  <a:pt x="0" y="2673864"/>
                </a:cubicBezTo>
                <a:lnTo>
                  <a:pt x="0" y="222517"/>
                </a:lnTo>
                <a:cubicBezTo>
                  <a:pt x="0" y="99624"/>
                  <a:pt x="99624" y="0"/>
                  <a:pt x="222517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1764D62F-467F-93C4-0D21-78D376D4E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B1C1E4">
                <a:tint val="45000"/>
                <a:satMod val="400000"/>
              </a:srgbClr>
            </a:duotone>
          </a:blip>
          <a:srcRect t="18453" b="18453"/>
          <a:stretch/>
        </p:blipFill>
        <p:spPr bwMode="auto">
          <a:xfrm>
            <a:off x="627015" y="1256553"/>
            <a:ext cx="6888719" cy="2896381"/>
          </a:xfrm>
          <a:custGeom>
            <a:avLst/>
            <a:gdLst>
              <a:gd name="connsiteX0" fmla="*/ 229480 w 6888719"/>
              <a:gd name="connsiteY0" fmla="*/ 0 h 2896381"/>
              <a:gd name="connsiteX1" fmla="*/ 6659239 w 6888719"/>
              <a:gd name="connsiteY1" fmla="*/ 0 h 2896381"/>
              <a:gd name="connsiteX2" fmla="*/ 6888719 w 6888719"/>
              <a:gd name="connsiteY2" fmla="*/ 229480 h 2896381"/>
              <a:gd name="connsiteX3" fmla="*/ 6888719 w 6888719"/>
              <a:gd name="connsiteY3" fmla="*/ 2666901 h 2896381"/>
              <a:gd name="connsiteX4" fmla="*/ 6659239 w 6888719"/>
              <a:gd name="connsiteY4" fmla="*/ 2896381 h 2896381"/>
              <a:gd name="connsiteX5" fmla="*/ 229480 w 6888719"/>
              <a:gd name="connsiteY5" fmla="*/ 2896381 h 2896381"/>
              <a:gd name="connsiteX6" fmla="*/ 0 w 6888719"/>
              <a:gd name="connsiteY6" fmla="*/ 2666901 h 2896381"/>
              <a:gd name="connsiteX7" fmla="*/ 0 w 6888719"/>
              <a:gd name="connsiteY7" fmla="*/ 229480 h 2896381"/>
              <a:gd name="connsiteX8" fmla="*/ 229480 w 6888719"/>
              <a:gd name="connsiteY8" fmla="*/ 0 h 2896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88719" h="2896381">
                <a:moveTo>
                  <a:pt x="229480" y="0"/>
                </a:moveTo>
                <a:lnTo>
                  <a:pt x="6659239" y="0"/>
                </a:lnTo>
                <a:cubicBezTo>
                  <a:pt x="6785977" y="0"/>
                  <a:pt x="6888719" y="102742"/>
                  <a:pt x="6888719" y="229480"/>
                </a:cubicBezTo>
                <a:lnTo>
                  <a:pt x="6888719" y="2666901"/>
                </a:lnTo>
                <a:cubicBezTo>
                  <a:pt x="6888719" y="2793639"/>
                  <a:pt x="6785977" y="2896381"/>
                  <a:pt x="6659239" y="2896381"/>
                </a:cubicBezTo>
                <a:lnTo>
                  <a:pt x="229480" y="2896381"/>
                </a:lnTo>
                <a:cubicBezTo>
                  <a:pt x="102742" y="2896381"/>
                  <a:pt x="0" y="2793639"/>
                  <a:pt x="0" y="2666901"/>
                </a:cubicBezTo>
                <a:lnTo>
                  <a:pt x="0" y="229480"/>
                </a:lnTo>
                <a:cubicBezTo>
                  <a:pt x="0" y="102742"/>
                  <a:pt x="102742" y="0"/>
                  <a:pt x="2294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12D699B-3924-518D-6259-49B5096496FC}"/>
              </a:ext>
            </a:extLst>
          </p:cNvPr>
          <p:cNvSpPr txBox="1"/>
          <p:nvPr/>
        </p:nvSpPr>
        <p:spPr>
          <a:xfrm>
            <a:off x="627016" y="4880597"/>
            <a:ext cx="7317882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МЕХАНИЗМЫ РЕАЛИЗАЦИИ ИНВЕСТИЦИОННОГО ПРОФИЛЯ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C6F042B-F806-E7F7-6B04-2A127801F6D0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</a:t>
            </a:r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КРАСНОЩЕКОВСКОГО РАЙОНА</a:t>
            </a:r>
          </a:p>
        </p:txBody>
      </p:sp>
    </p:spTree>
    <p:extLst>
      <p:ext uri="{BB962C8B-B14F-4D97-AF65-F5344CB8AC3E}">
        <p14:creationId xmlns:p14="http://schemas.microsoft.com/office/powerpoint/2010/main" val="15198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D49A0D2-0039-5241-13CE-AA046594AE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>
            <a:extLst>
              <a:ext uri="{FF2B5EF4-FFF2-40B4-BE49-F238E27FC236}">
                <a16:creationId xmlns:a16="http://schemas.microsoft.com/office/drawing/2014/main" xmlns="" id="{B0BF2B5B-D07E-4C64-A867-D2A033F8E587}"/>
              </a:ext>
            </a:extLst>
          </p:cNvPr>
          <p:cNvSpPr/>
          <p:nvPr/>
        </p:nvSpPr>
        <p:spPr>
          <a:xfrm>
            <a:off x="627005" y="1048708"/>
            <a:ext cx="9136387" cy="4344980"/>
          </a:xfrm>
          <a:prstGeom prst="roundRect">
            <a:avLst>
              <a:gd name="adj" fmla="val 6624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5" name="Скругленный прямоугольник 84">
            <a:extLst>
              <a:ext uri="{FF2B5EF4-FFF2-40B4-BE49-F238E27FC236}">
                <a16:creationId xmlns:a16="http://schemas.microsoft.com/office/drawing/2014/main" xmlns="" id="{8AB45174-ADCB-CCB8-91FD-0B8FE60A37FB}"/>
              </a:ext>
            </a:extLst>
          </p:cNvPr>
          <p:cNvSpPr/>
          <p:nvPr/>
        </p:nvSpPr>
        <p:spPr>
          <a:xfrm>
            <a:off x="627016" y="1401546"/>
            <a:ext cx="9136399" cy="1152811"/>
          </a:xfrm>
          <a:prstGeom prst="roundRect">
            <a:avLst>
              <a:gd name="adj" fmla="val 22226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BEBCFC9-2094-4D30-5E88-AD2AAC9910B5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ОСНОВНЫЕ ОРГАНИЗАЦИИ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xmlns="" id="{47F25DC1-0EF0-8FCE-EC12-BF13D24215FF}"/>
              </a:ext>
            </a:extLst>
          </p:cNvPr>
          <p:cNvSpPr/>
          <p:nvPr/>
        </p:nvSpPr>
        <p:spPr>
          <a:xfrm>
            <a:off x="627017" y="163628"/>
            <a:ext cx="1476103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организации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xmlns="" id="{BE161D04-B6AE-6DB3-3015-74CAE5E93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xmlns="" id="{5F0312A7-08F5-BB4E-B2B0-C7A184546B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5160346"/>
              </p:ext>
            </p:extLst>
          </p:nvPr>
        </p:nvGraphicFramePr>
        <p:xfrm>
          <a:off x="627015" y="1376762"/>
          <a:ext cx="9136390" cy="3728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42925">
                  <a:extLst>
                    <a:ext uri="{9D8B030D-6E8A-4147-A177-3AD203B41FA5}">
                      <a16:colId xmlns:a16="http://schemas.microsoft.com/office/drawing/2014/main" xmlns="" val="3163916451"/>
                    </a:ext>
                  </a:extLst>
                </a:gridCol>
                <a:gridCol w="3142925">
                  <a:extLst>
                    <a:ext uri="{9D8B030D-6E8A-4147-A177-3AD203B41FA5}">
                      <a16:colId xmlns:a16="http://schemas.microsoft.com/office/drawing/2014/main" xmlns="" val="2399887350"/>
                    </a:ext>
                  </a:extLst>
                </a:gridCol>
                <a:gridCol w="1425270">
                  <a:extLst>
                    <a:ext uri="{9D8B030D-6E8A-4147-A177-3AD203B41FA5}">
                      <a16:colId xmlns:a16="http://schemas.microsoft.com/office/drawing/2014/main" xmlns="" val="223652072"/>
                    </a:ext>
                  </a:extLst>
                </a:gridCol>
                <a:gridCol w="1425270">
                  <a:extLst>
                    <a:ext uri="{9D8B030D-6E8A-4147-A177-3AD203B41FA5}">
                      <a16:colId xmlns:a16="http://schemas.microsoft.com/office/drawing/2014/main" xmlns="" val="4168060387"/>
                    </a:ext>
                  </a:extLst>
                </a:gridCol>
              </a:tblGrid>
              <a:tr h="804102"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КОМПАНИИ 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216000" marB="21600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СФЕРА ДЕЯТЕЛЬНОСТИ</a:t>
                      </a:r>
                    </a:p>
                  </a:txBody>
                  <a:tcPr marL="0" marR="0" marT="216000" marB="21600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ВЫРУЧКА </a:t>
                      </a:r>
                    </a:p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млн. руб.</a:t>
                      </a:r>
                    </a:p>
                  </a:txBody>
                  <a:tcPr marL="0" marR="0" marT="216000" marB="21600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ЧИСЛЕННОСТЬ СОТРУДНИКОВ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x-none" sz="9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чел.</a:t>
                      </a:r>
                    </a:p>
                  </a:txBody>
                  <a:tcPr marL="0" marR="0" marT="216000" marB="216000" anchor="ctr"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300895412"/>
                  </a:ext>
                </a:extLst>
              </a:tr>
              <a:tr h="412110">
                <a:tc>
                  <a:txBody>
                    <a:bodyPr/>
                    <a:lstStyle/>
                    <a:p>
                      <a:pPr algn="l"/>
                      <a:r>
                        <a:rPr lang="ru-RU" sz="900" b="1" i="0" spc="-1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ОАО «Артель старателей «Поиск» </a:t>
                      </a:r>
                      <a:endParaRPr lang="x-none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3600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900" b="0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Добыча золота</a:t>
                      </a:r>
                      <a:endParaRPr lang="x-none" sz="900" b="0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1 906,9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316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66187201"/>
                  </a:ext>
                </a:extLst>
              </a:tr>
              <a:tr h="412110">
                <a:tc>
                  <a:txBody>
                    <a:bodyPr/>
                    <a:lstStyle/>
                    <a:p>
                      <a:pPr algn="l"/>
                      <a:r>
                        <a:rPr lang="ru-RU" sz="900" b="1" i="0" spc="-1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СПК «</a:t>
                      </a:r>
                      <a:r>
                        <a:rPr lang="ru-RU" sz="900" b="1" i="0" spc="-1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Карповский</a:t>
                      </a:r>
                      <a:r>
                        <a:rPr lang="ru-RU" sz="900" b="1" i="0" spc="-1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»</a:t>
                      </a:r>
                      <a:endParaRPr lang="x-none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3600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dirty="0" smtClean="0">
                          <a:solidFill>
                            <a:schemeClr val="tx1"/>
                          </a:solidFill>
                          <a:effectLst/>
                          <a:latin typeface="system-ui"/>
                        </a:rPr>
                        <a:t>Выращивание зерновых культур</a:t>
                      </a:r>
                      <a:endParaRPr lang="x-none" sz="900" b="0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339,1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199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01925131"/>
                  </a:ext>
                </a:extLst>
              </a:tr>
              <a:tr h="412110">
                <a:tc>
                  <a:txBody>
                    <a:bodyPr/>
                    <a:lstStyle/>
                    <a:p>
                      <a:pPr algn="l"/>
                      <a:r>
                        <a:rPr lang="ru-RU" sz="900" b="1" i="0" spc="-1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Краснощековский</a:t>
                      </a:r>
                      <a:r>
                        <a:rPr lang="ru-RU" sz="900" b="1" i="0" spc="-1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900" b="1" i="0" spc="-1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райпотребсоюз</a:t>
                      </a:r>
                      <a:endParaRPr lang="x-none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3600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dirty="0" smtClean="0">
                          <a:solidFill>
                            <a:schemeClr val="tx1"/>
                          </a:solidFill>
                          <a:effectLst/>
                          <a:latin typeface="system-ui"/>
                          <a:cs typeface="+mn-cs"/>
                        </a:rPr>
                        <a:t>Розничная</a:t>
                      </a:r>
                      <a:r>
                        <a:rPr lang="ru-RU" sz="900" b="0" i="0" baseline="0" dirty="0" smtClean="0">
                          <a:solidFill>
                            <a:schemeClr val="tx1"/>
                          </a:solidFill>
                          <a:effectLst/>
                          <a:latin typeface="system-ui"/>
                          <a:cs typeface="+mn-cs"/>
                        </a:rPr>
                        <a:t> торговля</a:t>
                      </a:r>
                      <a:endParaRPr lang="x-none" sz="900" b="0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189,6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1548693"/>
                  </a:ext>
                </a:extLst>
              </a:tr>
              <a:tr h="412110">
                <a:tc>
                  <a:txBody>
                    <a:bodyPr/>
                    <a:lstStyle/>
                    <a:p>
                      <a:pPr algn="l"/>
                      <a:r>
                        <a:rPr lang="ru-RU" sz="900" b="1" i="0" spc="-1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Маралихинское</a:t>
                      </a:r>
                      <a:r>
                        <a:rPr lang="ru-RU" sz="900" b="1" i="0" spc="-1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сельпо</a:t>
                      </a:r>
                      <a:endParaRPr lang="x-none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3600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Roboto"/>
                        </a:rPr>
                        <a:t>Розничная торговля</a:t>
                      </a:r>
                      <a:endParaRPr lang="x-none" sz="900" b="0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165,7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30485187"/>
                  </a:ext>
                </a:extLst>
              </a:tr>
              <a:tr h="412110">
                <a:tc>
                  <a:txBody>
                    <a:bodyPr/>
                    <a:lstStyle/>
                    <a:p>
                      <a:pPr algn="l"/>
                      <a:r>
                        <a:rPr lang="ru-RU" sz="900" b="1" i="0" spc="-1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ООО «Колхоз имени Ленина»</a:t>
                      </a:r>
                      <a:endParaRPr lang="x-none" sz="900" b="1" i="0" spc="-1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3600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rgbClr val="33394D"/>
                          </a:solidFill>
                          <a:effectLst/>
                          <a:latin typeface="Roboto"/>
                        </a:rPr>
                        <a:t>Выращивание</a:t>
                      </a:r>
                      <a:r>
                        <a:rPr lang="ru-RU" sz="900" b="0" i="0" u="none" strike="noStrike" baseline="0" dirty="0" smtClean="0">
                          <a:solidFill>
                            <a:srgbClr val="33394D"/>
                          </a:solidFill>
                          <a:effectLst/>
                          <a:latin typeface="Roboto"/>
                        </a:rPr>
                        <a:t> зерновых культур</a:t>
                      </a:r>
                      <a:endParaRPr lang="x-none" sz="900" b="0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137,6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223</a:t>
                      </a:r>
                      <a:endParaRPr lang="x-none" sz="900" b="1" i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1482407"/>
                  </a:ext>
                </a:extLst>
              </a:tr>
              <a:tr h="412110">
                <a:tc>
                  <a:txBody>
                    <a:bodyPr/>
                    <a:lstStyle/>
                    <a:p>
                      <a:pPr algn="l"/>
                      <a:r>
                        <a:rPr lang="ru-RU" sz="900" b="1" i="0" spc="-1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СПК «Дальний»</a:t>
                      </a:r>
                      <a:endParaRPr lang="x-none" sz="900" b="1" i="0" spc="-1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3600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Roboto"/>
                        </a:rPr>
                        <a:t>Разведение молочного</a:t>
                      </a:r>
                      <a:r>
                        <a:rPr lang="ru-RU" sz="9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Roboto"/>
                        </a:rPr>
                        <a:t> КРС</a:t>
                      </a:r>
                      <a:endParaRPr lang="x-none" sz="900" b="0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92,0</a:t>
                      </a:r>
                      <a:endParaRPr lang="x-none" sz="900" b="1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128</a:t>
                      </a:r>
                      <a:endParaRPr lang="x-none" sz="900" b="1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50459432"/>
                  </a:ext>
                </a:extLst>
              </a:tr>
              <a:tr h="412110">
                <a:tc>
                  <a:txBody>
                    <a:bodyPr/>
                    <a:lstStyle/>
                    <a:p>
                      <a:pPr algn="l"/>
                      <a:r>
                        <a:rPr lang="ru-RU" sz="900" b="1" i="0" spc="-1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ООО «Сибирь-Агро»</a:t>
                      </a:r>
                      <a:endParaRPr lang="x-none" sz="900" b="1" i="0" spc="-1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3600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Выращивание зерновых культур</a:t>
                      </a:r>
                      <a:endParaRPr lang="x-none" sz="900" b="0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i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58,8</a:t>
                      </a:r>
                      <a:endParaRPr lang="x-none" sz="900" b="1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i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x-none" sz="900" b="1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R w="635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30183076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F127894-A823-802A-D158-07CFF374686A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МУНИЦИПАЛЬНОЕ ОБРАЗОВАНИЕ КРАСНОЩЕКОВСКОГО РАЙОНА</a:t>
            </a: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56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CAE4DF3-4069-426F-765E-1A32C16EED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Скругленный прямоугольник 249">
            <a:extLst>
              <a:ext uri="{FF2B5EF4-FFF2-40B4-BE49-F238E27FC236}">
                <a16:creationId xmlns:a16="http://schemas.microsoft.com/office/drawing/2014/main" xmlns="" id="{A7D13D97-88D9-27E6-6C22-29FB7739103F}"/>
              </a:ext>
            </a:extLst>
          </p:cNvPr>
          <p:cNvSpPr/>
          <p:nvPr/>
        </p:nvSpPr>
        <p:spPr>
          <a:xfrm>
            <a:off x="7598612" y="1376762"/>
            <a:ext cx="2195999" cy="775596"/>
          </a:xfrm>
          <a:prstGeom prst="roundRect">
            <a:avLst>
              <a:gd name="adj" fmla="val 29072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РЕЗУЛЬТАТЫ</a:t>
            </a:r>
            <a:endParaRPr kumimoji="0" lang="x-none" sz="1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A09EC2F-CF31-786D-D4D8-C17159FE658C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СПЕЦИАЛИЗАЦИЯ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РАЙОНА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И ТРЕНДЫ РАЗВИТИЯ</a:t>
            </a: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xmlns="" id="{4F7A3946-1845-FA66-5792-4AAE01563317}"/>
              </a:ext>
            </a:extLst>
          </p:cNvPr>
          <p:cNvSpPr/>
          <p:nvPr/>
        </p:nvSpPr>
        <p:spPr>
          <a:xfrm>
            <a:off x="627017" y="163628"/>
            <a:ext cx="1430383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специализация </a:t>
            </a:r>
            <a:r>
              <a:rPr lang="ru-R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района</a:t>
            </a:r>
            <a:endParaRPr lang="ru-RU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xmlns="" id="{9BF11437-93BC-C50D-E4F1-D7C848057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xmlns="" id="{8DFD040F-E768-5ADE-B5B2-62A957EAB713}"/>
              </a:ext>
            </a:extLst>
          </p:cNvPr>
          <p:cNvSpPr/>
          <p:nvPr/>
        </p:nvSpPr>
        <p:spPr>
          <a:xfrm>
            <a:off x="627016" y="1376762"/>
            <a:ext cx="2195999" cy="775596"/>
          </a:xfrm>
          <a:prstGeom prst="roundRect">
            <a:avLst>
              <a:gd name="adj" fmla="val 29072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СПЕЦИАЛИЗАЦИЯ</a:t>
            </a:r>
            <a:endParaRPr lang="x-none" dirty="0">
              <a:solidFill>
                <a:srgbClr val="4756A0"/>
              </a:solidFill>
            </a:endParaRPr>
          </a:p>
        </p:txBody>
      </p:sp>
      <p:sp>
        <p:nvSpPr>
          <p:cNvPr id="180" name="Скругленный прямоугольник 179">
            <a:extLst>
              <a:ext uri="{FF2B5EF4-FFF2-40B4-BE49-F238E27FC236}">
                <a16:creationId xmlns:a16="http://schemas.microsoft.com/office/drawing/2014/main" xmlns="" id="{E892DF85-E276-19EC-9AE4-EDF25C1DD3F8}"/>
              </a:ext>
            </a:extLst>
          </p:cNvPr>
          <p:cNvSpPr/>
          <p:nvPr/>
        </p:nvSpPr>
        <p:spPr>
          <a:xfrm>
            <a:off x="2954593" y="1376762"/>
            <a:ext cx="2195999" cy="775596"/>
          </a:xfrm>
          <a:prstGeom prst="roundRect">
            <a:avLst>
              <a:gd name="adj" fmla="val 29072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ТРЕНД</a:t>
            </a:r>
            <a:endParaRPr kumimoji="0" lang="x-none" sz="1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2" name="Скругленный прямоугольник 221">
            <a:extLst>
              <a:ext uri="{FF2B5EF4-FFF2-40B4-BE49-F238E27FC236}">
                <a16:creationId xmlns:a16="http://schemas.microsoft.com/office/drawing/2014/main" xmlns="" id="{11A4B8E0-BDA8-FF6A-9BD0-97F7BBC9403A}"/>
              </a:ext>
            </a:extLst>
          </p:cNvPr>
          <p:cNvSpPr/>
          <p:nvPr/>
        </p:nvSpPr>
        <p:spPr>
          <a:xfrm>
            <a:off x="5276603" y="1381370"/>
            <a:ext cx="2195999" cy="775596"/>
          </a:xfrm>
          <a:prstGeom prst="roundRect">
            <a:avLst>
              <a:gd name="adj" fmla="val 29072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srgbClr val="4756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ЭФФЕКТЫ</a:t>
            </a:r>
            <a:endParaRPr kumimoji="0" lang="x-none" sz="1800" b="0" i="0" u="none" strike="noStrike" kern="1200" cap="none" spc="0" normalizeH="0" baseline="0" noProof="0" dirty="0">
              <a:ln>
                <a:noFill/>
              </a:ln>
              <a:solidFill>
                <a:srgbClr val="4756A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Скругленный прямоугольник 24">
            <a:extLst>
              <a:ext uri="{FF2B5EF4-FFF2-40B4-BE49-F238E27FC236}">
                <a16:creationId xmlns:a16="http://schemas.microsoft.com/office/drawing/2014/main" xmlns="" id="{C02EF7BD-C028-6329-5305-8F88F1AC95F6}"/>
              </a:ext>
            </a:extLst>
          </p:cNvPr>
          <p:cNvSpPr/>
          <p:nvPr/>
        </p:nvSpPr>
        <p:spPr>
          <a:xfrm>
            <a:off x="621447" y="2261826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999" rIns="108000" rtlCol="0" anchor="ctr"/>
          <a:lstStyle/>
          <a:p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ОБРАБАТЫВАЮЩЕЕ ПРОИЗВОДСТВО</a:t>
            </a:r>
            <a:endParaRPr lang="ru-RU" sz="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kumimoji="0" lang="ru-RU" sz="7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0" name="Скругленный прямоугольник 29">
            <a:extLst>
              <a:ext uri="{FF2B5EF4-FFF2-40B4-BE49-F238E27FC236}">
                <a16:creationId xmlns:a16="http://schemas.microsoft.com/office/drawing/2014/main" xmlns="" id="{7BE4B10B-9BE5-5535-7DC1-84A76C3E4FF9}"/>
              </a:ext>
            </a:extLst>
          </p:cNvPr>
          <p:cNvSpPr/>
          <p:nvPr/>
        </p:nvSpPr>
        <p:spPr>
          <a:xfrm>
            <a:off x="2954593" y="2261826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следование концепции устойчивого развития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1" name="Скругленный прямоугольник 30">
            <a:extLst>
              <a:ext uri="{FF2B5EF4-FFF2-40B4-BE49-F238E27FC236}">
                <a16:creationId xmlns:a16="http://schemas.microsoft.com/office/drawing/2014/main" xmlns="" id="{9CD9B1A4-5B87-CACD-4C89-1F5A2879F8A7}"/>
              </a:ext>
            </a:extLst>
          </p:cNvPr>
          <p:cNvSpPr/>
          <p:nvPr/>
        </p:nvSpPr>
        <p:spPr>
          <a:xfrm>
            <a:off x="2954593" y="3307294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ru-RU" sz="7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следование концепции устойчивого развития</a:t>
            </a:r>
          </a:p>
        </p:txBody>
      </p:sp>
      <p:sp>
        <p:nvSpPr>
          <p:cNvPr id="32" name="Скругленный прямоугольник 31">
            <a:extLst>
              <a:ext uri="{FF2B5EF4-FFF2-40B4-BE49-F238E27FC236}">
                <a16:creationId xmlns:a16="http://schemas.microsoft.com/office/drawing/2014/main" xmlns="" id="{451F4428-9FCA-5063-D656-8F80EF03FD67}"/>
              </a:ext>
            </a:extLst>
          </p:cNvPr>
          <p:cNvSpPr/>
          <p:nvPr/>
        </p:nvSpPr>
        <p:spPr>
          <a:xfrm>
            <a:off x="2954593" y="4352762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ru-RU" sz="7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всестороннее развитие туризма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4" name="Скругленный прямоугольник 33">
            <a:extLst>
              <a:ext uri="{FF2B5EF4-FFF2-40B4-BE49-F238E27FC236}">
                <a16:creationId xmlns:a16="http://schemas.microsoft.com/office/drawing/2014/main" xmlns="" id="{446787C7-71E0-4401-A234-F9D01230A173}"/>
              </a:ext>
            </a:extLst>
          </p:cNvPr>
          <p:cNvSpPr/>
          <p:nvPr/>
        </p:nvSpPr>
        <p:spPr>
          <a:xfrm>
            <a:off x="5287739" y="2261826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ru-RU" sz="7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производство </a:t>
            </a:r>
            <a:r>
              <a:rPr lang="ru-RU" sz="7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территории района продукции с более высокой добавленной стоимостью	</a:t>
            </a:r>
            <a:endParaRPr lang="x-none" sz="7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Скругленный прямоугольник 36">
            <a:extLst>
              <a:ext uri="{FF2B5EF4-FFF2-40B4-BE49-F238E27FC236}">
                <a16:creationId xmlns:a16="http://schemas.microsoft.com/office/drawing/2014/main" xmlns="" id="{E4CA7EB7-C354-EF11-6D62-CF3433AAF3E7}"/>
              </a:ext>
            </a:extLst>
          </p:cNvPr>
          <p:cNvSpPr/>
          <p:nvPr/>
        </p:nvSpPr>
        <p:spPr>
          <a:xfrm>
            <a:off x="5338539" y="3308150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lvl="0" defTabSz="914400">
              <a:defRPr/>
            </a:pPr>
            <a:r>
              <a:rPr lang="ru-RU" sz="700" b="1" kern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увеличение </a:t>
            </a:r>
            <a:r>
              <a:rPr lang="ru-RU" sz="700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объемов производства сельскохозяйственной продукции</a:t>
            </a:r>
            <a:endParaRPr lang="x-none" sz="700" b="1" kern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Скругленный прямоугольник 38">
            <a:extLst>
              <a:ext uri="{FF2B5EF4-FFF2-40B4-BE49-F238E27FC236}">
                <a16:creationId xmlns:a16="http://schemas.microsoft.com/office/drawing/2014/main" xmlns="" id="{39C3BFB0-AC8C-DC51-95F1-FC5B2E117CFA}"/>
              </a:ext>
            </a:extLst>
          </p:cNvPr>
          <p:cNvSpPr/>
          <p:nvPr/>
        </p:nvSpPr>
        <p:spPr>
          <a:xfrm>
            <a:off x="5287739" y="4352762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рост популярности </a:t>
            </a:r>
            <a:r>
              <a:rPr kumimoji="0" lang="ru-RU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района, </a:t>
            </a: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 также увеличение интереса трудоспособного   к работе в местных организациях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" name="Скругленный прямоугольник 40">
            <a:extLst>
              <a:ext uri="{FF2B5EF4-FFF2-40B4-BE49-F238E27FC236}">
                <a16:creationId xmlns:a16="http://schemas.microsoft.com/office/drawing/2014/main" xmlns="" id="{620A350A-0C83-6169-7BB7-91190AAC56AA}"/>
              </a:ext>
            </a:extLst>
          </p:cNvPr>
          <p:cNvSpPr/>
          <p:nvPr/>
        </p:nvSpPr>
        <p:spPr>
          <a:xfrm>
            <a:off x="7620885" y="2261826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72000" rtlCol="0" anchor="ctr"/>
          <a:lstStyle/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рост объёмов производства                  и доходов</a:t>
            </a:r>
          </a:p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endParaRPr kumimoji="0" lang="ru-RU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r>
              <a:rPr lang="ru-RU" sz="7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усиление позиции местных предприятий</a:t>
            </a:r>
          </a:p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endParaRPr lang="ru-RU" sz="7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создание новых рабочих мест</a:t>
            </a:r>
            <a:endParaRPr kumimoji="0" lang="x-none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2" name="Скругленный прямоугольник 41">
            <a:extLst>
              <a:ext uri="{FF2B5EF4-FFF2-40B4-BE49-F238E27FC236}">
                <a16:creationId xmlns:a16="http://schemas.microsoft.com/office/drawing/2014/main" xmlns="" id="{5E94A2F5-2793-E16F-26F2-58AAB470AE7B}"/>
              </a:ext>
            </a:extLst>
          </p:cNvPr>
          <p:cNvSpPr/>
          <p:nvPr/>
        </p:nvSpPr>
        <p:spPr>
          <a:xfrm>
            <a:off x="7620885" y="3307294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рост объёмов производства                  и доходов</a:t>
            </a:r>
          </a:p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endParaRPr kumimoji="0" lang="ru-RU" sz="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r>
              <a:rPr lang="ru-RU" sz="7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усиление позиции местных предприятий</a:t>
            </a:r>
          </a:p>
        </p:txBody>
      </p:sp>
      <p:sp>
        <p:nvSpPr>
          <p:cNvPr id="43" name="Скругленный прямоугольник 42">
            <a:extLst>
              <a:ext uri="{FF2B5EF4-FFF2-40B4-BE49-F238E27FC236}">
                <a16:creationId xmlns:a16="http://schemas.microsoft.com/office/drawing/2014/main" xmlns="" id="{5A205FB9-C2AC-0FA9-A12E-99D0E94D43CB}"/>
              </a:ext>
            </a:extLst>
          </p:cNvPr>
          <p:cNvSpPr/>
          <p:nvPr/>
        </p:nvSpPr>
        <p:spPr>
          <a:xfrm>
            <a:off x="7620885" y="4352762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увеличение туристического потока, </a:t>
            </a:r>
            <a:r>
              <a:rPr lang="ru-RU" sz="7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привлечение кадров на предприятия</a:t>
            </a:r>
          </a:p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endParaRPr lang="ru-RU" sz="7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Clr>
                <a:srgbClr val="4756A0"/>
              </a:buClr>
              <a:buFont typeface="Arial" panose="020B0604020202020204" pitchFamily="34" charset="0"/>
              <a:buChar char="•"/>
            </a:pPr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повышение туристической привлекательности округа</a:t>
            </a:r>
            <a:endParaRPr lang="ru-RU" sz="7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Скругленный прямоугольник 46">
            <a:extLst>
              <a:ext uri="{FF2B5EF4-FFF2-40B4-BE49-F238E27FC236}">
                <a16:creationId xmlns:a16="http://schemas.microsoft.com/office/drawing/2014/main" xmlns="" id="{0B159CCD-8DCC-35D9-D343-F8D7980C00D8}"/>
              </a:ext>
            </a:extLst>
          </p:cNvPr>
          <p:cNvSpPr/>
          <p:nvPr/>
        </p:nvSpPr>
        <p:spPr>
          <a:xfrm>
            <a:off x="621447" y="3308150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999" rIns="108000" rtlCol="0" anchor="ctr"/>
          <a:lstStyle/>
          <a:p>
            <a:r>
              <a:rPr lang="ru-RU" sz="7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АГРОПРОМЫШЛЕННЫЙ КОМПЛЕКС</a:t>
            </a:r>
            <a:endParaRPr lang="ru-RU" sz="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kumimoji="0" lang="ru-RU" sz="7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8" name="Скругленный прямоугольник 47">
            <a:extLst>
              <a:ext uri="{FF2B5EF4-FFF2-40B4-BE49-F238E27FC236}">
                <a16:creationId xmlns:a16="http://schemas.microsoft.com/office/drawing/2014/main" xmlns="" id="{8EA64575-B412-1ABF-E226-D9E08A3F70D2}"/>
              </a:ext>
            </a:extLst>
          </p:cNvPr>
          <p:cNvSpPr/>
          <p:nvPr/>
        </p:nvSpPr>
        <p:spPr>
          <a:xfrm>
            <a:off x="621447" y="4351906"/>
            <a:ext cx="2195998" cy="936000"/>
          </a:xfrm>
          <a:prstGeom prst="roundRect">
            <a:avLst>
              <a:gd name="adj" fmla="val 24805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999" rIns="108000" rtlCol="0" anchor="ctr"/>
          <a:lstStyle/>
          <a:p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ДЕЯТЕЛЬНОСТЬ АДМИНИСТРАТИВНАЯ</a:t>
            </a:r>
          </a:p>
          <a:p>
            <a:r>
              <a:rPr lang="ru-RU" sz="7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СОПУСТВУЮЩИЕ ДОПОЛНИТЕЛЬНЫЕ УСЛУГИ</a:t>
            </a:r>
          </a:p>
          <a:p>
            <a:endParaRPr kumimoji="0" lang="ru-RU" sz="7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r>
              <a:rPr kumimoji="0" lang="ru-RU" sz="7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туризм</a:t>
            </a:r>
            <a:endParaRPr kumimoji="0" lang="x-none" sz="1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60" name="Рисунок 59" descr="Мишень со сплошной заливкой">
            <a:extLst>
              <a:ext uri="{FF2B5EF4-FFF2-40B4-BE49-F238E27FC236}">
                <a16:creationId xmlns:a16="http://schemas.microsoft.com/office/drawing/2014/main" xmlns="" id="{A81A232F-CB3D-247F-434B-78C8D8C3FE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53270" y="2496832"/>
            <a:ext cx="360000" cy="360000"/>
          </a:xfrm>
          <a:prstGeom prst="rect">
            <a:avLst/>
          </a:prstGeom>
        </p:spPr>
      </p:pic>
      <p:pic>
        <p:nvPicPr>
          <p:cNvPr id="62" name="Рисунок 61" descr="Мишень со сплошной заливкой">
            <a:extLst>
              <a:ext uri="{FF2B5EF4-FFF2-40B4-BE49-F238E27FC236}">
                <a16:creationId xmlns:a16="http://schemas.microsoft.com/office/drawing/2014/main" xmlns="" id="{00CC93DE-FC64-D56E-17C6-6E314509E8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54555" y="3521788"/>
            <a:ext cx="360000" cy="360000"/>
          </a:xfrm>
          <a:prstGeom prst="rect">
            <a:avLst/>
          </a:prstGeom>
        </p:spPr>
      </p:pic>
      <p:pic>
        <p:nvPicPr>
          <p:cNvPr id="65" name="Рисунок 64" descr="Щит со сплошной заливкой">
            <a:extLst>
              <a:ext uri="{FF2B5EF4-FFF2-40B4-BE49-F238E27FC236}">
                <a16:creationId xmlns:a16="http://schemas.microsoft.com/office/drawing/2014/main" xmlns="" id="{E8A80F92-20F9-65E4-220C-991DF547B2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53270" y="4639906"/>
            <a:ext cx="360000" cy="360000"/>
          </a:xfrm>
          <a:prstGeom prst="rect">
            <a:avLst/>
          </a:prstGeom>
        </p:spPr>
      </p:pic>
      <p:pic>
        <p:nvPicPr>
          <p:cNvPr id="67" name="Рисунок 66" descr="Золотые слитки со сплошной заливкой">
            <a:extLst>
              <a:ext uri="{FF2B5EF4-FFF2-40B4-BE49-F238E27FC236}">
                <a16:creationId xmlns:a16="http://schemas.microsoft.com/office/drawing/2014/main" xmlns="" id="{B0CC6219-D947-1401-0A40-495B03354A3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753270" y="5686230"/>
            <a:ext cx="360000" cy="360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2BDE69E-A303-DD58-85DA-DBCA1EA2B97D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КРАСНОЩЕКОВСКОГО РАЙОНА</a:t>
            </a: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765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EE1F72B-78FB-C0E5-AB47-4F01C1333A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>
            <a:extLst>
              <a:ext uri="{FF2B5EF4-FFF2-40B4-BE49-F238E27FC236}">
                <a16:creationId xmlns:a16="http://schemas.microsoft.com/office/drawing/2014/main" xmlns="" id="{83604F0B-1B63-9830-5465-9207F27CD48C}"/>
              </a:ext>
            </a:extLst>
          </p:cNvPr>
          <p:cNvSpPr/>
          <p:nvPr/>
        </p:nvSpPr>
        <p:spPr>
          <a:xfrm>
            <a:off x="634623" y="1839472"/>
            <a:ext cx="9136387" cy="4631666"/>
          </a:xfrm>
          <a:prstGeom prst="roundRect">
            <a:avLst>
              <a:gd name="adj" fmla="val 4196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85" name="Скругленный прямоугольник 84">
            <a:extLst>
              <a:ext uri="{FF2B5EF4-FFF2-40B4-BE49-F238E27FC236}">
                <a16:creationId xmlns:a16="http://schemas.microsoft.com/office/drawing/2014/main" xmlns="" id="{4733D63F-9C91-7172-A732-28E6372E6603}"/>
              </a:ext>
            </a:extLst>
          </p:cNvPr>
          <p:cNvSpPr/>
          <p:nvPr/>
        </p:nvSpPr>
        <p:spPr>
          <a:xfrm>
            <a:off x="627010" y="953018"/>
            <a:ext cx="9136399" cy="1152811"/>
          </a:xfrm>
          <a:prstGeom prst="roundRect">
            <a:avLst>
              <a:gd name="adj" fmla="val 22226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A9F1C0A-0B2A-DA06-9CBA-B877B267DC3C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СВОБОДНЫЕ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ИНВЕСТИЦИОННЫЕ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ПЛОЩАДКИ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xmlns="" id="{71DB78E3-261E-0A63-C832-846882E4B22E}"/>
              </a:ext>
            </a:extLst>
          </p:cNvPr>
          <p:cNvSpPr/>
          <p:nvPr/>
        </p:nvSpPr>
        <p:spPr>
          <a:xfrm>
            <a:off x="627017" y="163628"/>
            <a:ext cx="2334844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Свободные инвестиционные площадки</a:t>
            </a:r>
            <a:endParaRPr lang="ru-RU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xmlns="" id="{B7163517-862E-F95A-CFC5-24B3C29DF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FEAC1D7-97FF-AE29-136F-32347288D2C7}"/>
              </a:ext>
            </a:extLst>
          </p:cNvPr>
          <p:cNvSpPr txBox="1"/>
          <p:nvPr/>
        </p:nvSpPr>
        <p:spPr>
          <a:xfrm>
            <a:off x="634623" y="6679632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КРАСНОЩЕКОВСКОГО	 РАЙОНА</a:t>
            </a: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2742663"/>
              </p:ext>
            </p:extLst>
          </p:nvPr>
        </p:nvGraphicFramePr>
        <p:xfrm>
          <a:off x="627010" y="953018"/>
          <a:ext cx="9128785" cy="5688750"/>
        </p:xfrm>
        <a:graphic>
          <a:graphicData uri="http://schemas.openxmlformats.org/drawingml/2006/table">
            <a:tbl>
              <a:tblPr/>
              <a:tblGrid>
                <a:gridCol w="215480">
                  <a:extLst>
                    <a:ext uri="{9D8B030D-6E8A-4147-A177-3AD203B41FA5}">
                      <a16:colId xmlns:a16="http://schemas.microsoft.com/office/drawing/2014/main" xmlns="" val="294286231"/>
                    </a:ext>
                  </a:extLst>
                </a:gridCol>
                <a:gridCol w="1154543">
                  <a:extLst>
                    <a:ext uri="{9D8B030D-6E8A-4147-A177-3AD203B41FA5}">
                      <a16:colId xmlns:a16="http://schemas.microsoft.com/office/drawing/2014/main" xmlns="" val="3529869923"/>
                    </a:ext>
                  </a:extLst>
                </a:gridCol>
                <a:gridCol w="1560798">
                  <a:extLst>
                    <a:ext uri="{9D8B030D-6E8A-4147-A177-3AD203B41FA5}">
                      <a16:colId xmlns:a16="http://schemas.microsoft.com/office/drawing/2014/main" xmlns="" val="3883166406"/>
                    </a:ext>
                  </a:extLst>
                </a:gridCol>
                <a:gridCol w="1026442">
                  <a:extLst>
                    <a:ext uri="{9D8B030D-6E8A-4147-A177-3AD203B41FA5}">
                      <a16:colId xmlns:a16="http://schemas.microsoft.com/office/drawing/2014/main" xmlns="" val="76818949"/>
                    </a:ext>
                  </a:extLst>
                </a:gridCol>
                <a:gridCol w="1298705">
                  <a:extLst>
                    <a:ext uri="{9D8B030D-6E8A-4147-A177-3AD203B41FA5}">
                      <a16:colId xmlns:a16="http://schemas.microsoft.com/office/drawing/2014/main" xmlns="" val="930131291"/>
                    </a:ext>
                  </a:extLst>
                </a:gridCol>
                <a:gridCol w="588202">
                  <a:extLst>
                    <a:ext uri="{9D8B030D-6E8A-4147-A177-3AD203B41FA5}">
                      <a16:colId xmlns:a16="http://schemas.microsoft.com/office/drawing/2014/main" xmlns="" val="2452850296"/>
                    </a:ext>
                  </a:extLst>
                </a:gridCol>
                <a:gridCol w="1380237">
                  <a:extLst>
                    <a:ext uri="{9D8B030D-6E8A-4147-A177-3AD203B41FA5}">
                      <a16:colId xmlns:a16="http://schemas.microsoft.com/office/drawing/2014/main" xmlns="" val="669586008"/>
                    </a:ext>
                  </a:extLst>
                </a:gridCol>
                <a:gridCol w="1141462">
                  <a:extLst>
                    <a:ext uri="{9D8B030D-6E8A-4147-A177-3AD203B41FA5}">
                      <a16:colId xmlns:a16="http://schemas.microsoft.com/office/drawing/2014/main" xmlns="" val="1892290539"/>
                    </a:ext>
                  </a:extLst>
                </a:gridCol>
                <a:gridCol w="762916">
                  <a:extLst>
                    <a:ext uri="{9D8B030D-6E8A-4147-A177-3AD203B41FA5}">
                      <a16:colId xmlns:a16="http://schemas.microsoft.com/office/drawing/2014/main" xmlns="" val="318056077"/>
                    </a:ext>
                  </a:extLst>
                </a:gridCol>
              </a:tblGrid>
              <a:tr h="11395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 п\п</a:t>
                      </a:r>
                    </a:p>
                  </a:txBody>
                  <a:tcPr marL="3727" marR="3727" marT="372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Месторасположение площадки, координаты или кадастровый номер(номер квартала), удаленность от г. Барнаула</a:t>
                      </a:r>
                    </a:p>
                  </a:txBody>
                  <a:tcPr marL="3727" marR="3727" marT="37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Площадь площадки(м²), статус предложения (аренда/продажа)</a:t>
                      </a:r>
                    </a:p>
                  </a:txBody>
                  <a:tcPr marL="3727" marR="3727" marT="37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Категория земельного участка, форма собственности</a:t>
                      </a:r>
                    </a:p>
                  </a:txBody>
                  <a:tcPr marL="3727" marR="3727" marT="37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Область применения площадки (целевое назначение)</a:t>
                      </a:r>
                    </a:p>
                  </a:txBody>
                  <a:tcPr marL="3727" marR="3727" marT="37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Требуется перевод участка в другую категорию(да/нет)</a:t>
                      </a:r>
                    </a:p>
                  </a:txBody>
                  <a:tcPr marL="3727" marR="3727" marT="37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Наличие инфраструктуры: электроснабжение, </a:t>
                      </a:r>
                    </a:p>
                  </a:txBody>
                  <a:tcPr marL="3727" marR="3727" marT="37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Техническая характеристика имеющихся сооружений (</a:t>
                      </a:r>
                      <a:r>
                        <a:rPr lang="ru-RU" sz="9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площадь,этажность</a:t>
                      </a:r>
                      <a:r>
                        <a:rPr lang="ru-RU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, техническая </a:t>
                      </a:r>
                      <a:r>
                        <a:rPr lang="ru-RU" sz="9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оснащенность,состояние</a:t>
                      </a:r>
                      <a:r>
                        <a:rPr lang="ru-RU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)</a:t>
                      </a:r>
                    </a:p>
                  </a:txBody>
                  <a:tcPr marL="3727" marR="3727" marT="37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</a:rPr>
                        <a:t>Координаты контактного лица</a:t>
                      </a:r>
                    </a:p>
                  </a:txBody>
                  <a:tcPr marL="3727" marR="3727" marT="372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703691732"/>
                  </a:ext>
                </a:extLst>
              </a:tr>
              <a:tr h="64184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727" marR="3727" marT="372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с. </a:t>
                      </a:r>
                      <a:r>
                        <a:rPr lang="ru-RU" sz="9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Карпово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Второе,                     </a:t>
                      </a:r>
                      <a:r>
                        <a:rPr lang="ru-RU" sz="9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ул.Калинина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, 39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Земельный участок, площадью </a:t>
                      </a: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0,7361 га:   продажа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</a:t>
                      </a: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Brownfield / 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земли населенного пункта</a:t>
                      </a: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Для 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объектов сельскохозяйственного</a:t>
                      </a:r>
                      <a:r>
                        <a:rPr lang="ru-RU" sz="9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назначения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имеется возможность подключения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Нежилое здание 128 </a:t>
                      </a:r>
                      <a:r>
                        <a:rPr lang="ru-RU" sz="900" b="1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кв.м</a:t>
                      </a:r>
                      <a:r>
                        <a:rPr lang="ru-RU" sz="9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., год постройки 1959, 1 этаж, состояние неуд.</a:t>
                      </a:r>
                      <a:r>
                        <a:rPr lang="ru-RU" sz="9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Смирнова Марина Александровна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тел. </a:t>
                      </a: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8(38575)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2-29-08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37991695"/>
                  </a:ext>
                </a:extLst>
              </a:tr>
              <a:tr h="82724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727" marR="3727" marT="372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с. </a:t>
                      </a:r>
                      <a:r>
                        <a:rPr lang="ru-RU" sz="9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Карпово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Второе,                     </a:t>
                      </a:r>
                      <a:r>
                        <a:rPr lang="ru-RU" sz="9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ул.Калинина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,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Земельный участок, площадью 2,2714 га:   аренда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Brownfield / 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земли населенного пункта  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Для производственного здания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имеется 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возможность подключения</a:t>
                      </a: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Нежилое здание, 1454,6 </a:t>
                      </a:r>
                      <a:r>
                        <a:rPr lang="ru-RU" sz="900" b="1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кв.м</a:t>
                      </a:r>
                      <a:r>
                        <a:rPr lang="ru-RU" sz="9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., год постройки 1975, 3 </a:t>
                      </a:r>
                      <a:r>
                        <a:rPr lang="ru-RU" sz="900" b="1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эт</a:t>
                      </a:r>
                      <a:r>
                        <a:rPr lang="ru-RU" sz="9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, состояние неуд.</a:t>
                      </a:r>
                      <a:r>
                        <a:rPr lang="ru-RU" sz="9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Смирнова Марина Александровна</a:t>
                      </a: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тел. 8(38575)</a:t>
                      </a:r>
                      <a:b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2-29-08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04838851"/>
                  </a:ext>
                </a:extLst>
              </a:tr>
              <a:tr h="4116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727" marR="3727" marT="372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село </a:t>
                      </a:r>
                      <a:r>
                        <a:rPr lang="ru-RU" sz="900" b="1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Новошипуново</a:t>
                      </a:r>
                      <a:r>
                        <a:rPr lang="ru-RU" sz="9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, в 4 км на север</a:t>
                      </a:r>
                      <a:endParaRPr lang="ru-RU" sz="9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Земельный участок, площадью 243 га:   аренда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Greenfield 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/ 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земли </a:t>
                      </a:r>
                      <a:r>
                        <a:rPr lang="ru-RU" sz="9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сельхозназначения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Для гидротехнического сооружения на р. </a:t>
                      </a:r>
                      <a:r>
                        <a:rPr lang="ru-RU" sz="900" b="1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Выдриха</a:t>
                      </a:r>
                      <a:r>
                        <a:rPr lang="ru-RU" sz="9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 (плотина и пруд)</a:t>
                      </a:r>
                      <a:endParaRPr lang="ru-RU" sz="9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имеется возможность подключения</a:t>
                      </a: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Смирнова Марина Александровна </a:t>
                      </a: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тел. 8(38575)</a:t>
                      </a:r>
                      <a:b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2-29-08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34329346"/>
                  </a:ext>
                </a:extLst>
              </a:tr>
              <a:tr h="4608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727" marR="3727" marT="372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 село </a:t>
                      </a:r>
                      <a:r>
                        <a:rPr lang="ru-RU" sz="900" b="1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Карпово</a:t>
                      </a:r>
                      <a:r>
                        <a:rPr lang="ru-RU" sz="9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 Второе, ул. Калинина, 38</a:t>
                      </a:r>
                      <a:endParaRPr lang="ru-RU" sz="9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Земельный участок, площадью 0,7817 га:   продажа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Greenfield / 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земли населенного пункта</a:t>
                      </a: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Для объектов сельскохозяйственного</a:t>
                      </a:r>
                      <a:r>
                        <a:rPr lang="ru-RU" sz="9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назначения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имеется возможность подключения</a:t>
                      </a: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Смирнова Марина Александровна</a:t>
                      </a: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тел. 8(38575)</a:t>
                      </a:r>
                      <a:b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2-29-08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71347940"/>
                  </a:ext>
                </a:extLst>
              </a:tr>
              <a:tr h="40535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727" marR="3727" marT="372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село </a:t>
                      </a:r>
                      <a:r>
                        <a:rPr lang="ru-RU" sz="900" b="1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Карпово</a:t>
                      </a:r>
                      <a:r>
                        <a:rPr lang="ru-RU" sz="9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 второе, </a:t>
                      </a:r>
                      <a:r>
                        <a:rPr lang="ru-RU" sz="900" b="1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ул</a:t>
                      </a:r>
                      <a:r>
                        <a:rPr lang="ru-RU" sz="9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 Калинина, 40</a:t>
                      </a:r>
                      <a:endParaRPr lang="ru-RU" sz="9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Земельный участок, площадью 0,5821 га:   продажа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Brownfield / 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земли населенного пункта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Для размещения производственного здания</a:t>
                      </a:r>
                      <a:endParaRPr lang="ru-RU" sz="9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имеется возможность подключения</a:t>
                      </a: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Нежилое здание, 1809,7 </a:t>
                      </a:r>
                      <a:r>
                        <a:rPr lang="ru-RU" sz="900" b="1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кв.м</a:t>
                      </a:r>
                      <a:r>
                        <a:rPr lang="ru-RU" sz="9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., год постройки 1973, состояние неуд.</a:t>
                      </a:r>
                      <a:endParaRPr lang="ru-RU" sz="9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Смирнова Марина Александровна</a:t>
                      </a: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тел. 8(38575)</a:t>
                      </a:r>
                      <a:b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2-29-08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0851299"/>
                  </a:ext>
                </a:extLst>
              </a:tr>
              <a:tr h="5592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727" marR="3727" marT="372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село </a:t>
                      </a:r>
                      <a:r>
                        <a:rPr lang="ru-RU" sz="900" b="1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Карпово</a:t>
                      </a:r>
                      <a:r>
                        <a:rPr lang="ru-RU" sz="9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 Второе, </a:t>
                      </a:r>
                      <a:r>
                        <a:rPr lang="ru-RU" sz="900" b="1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ул</a:t>
                      </a:r>
                      <a:r>
                        <a:rPr lang="ru-RU" sz="9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 Калинина, 41</a:t>
                      </a:r>
                      <a:endParaRPr lang="ru-RU" sz="9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Нежилое помещение , площадь  301,9 м2. Продажа.</a:t>
                      </a: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Brownfield / 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земли населенного пункта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Производственное, коммунальное, складское назначение</a:t>
                      </a: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нет</a:t>
                      </a: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подведены все коммуникации</a:t>
                      </a: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Нежилое здание, 371,1 </a:t>
                      </a:r>
                      <a:r>
                        <a:rPr lang="ru-RU" sz="900" b="1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кв.м</a:t>
                      </a:r>
                      <a:r>
                        <a:rPr lang="ru-RU" sz="9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., год постройки 1965, состояние неуд.</a:t>
                      </a:r>
                      <a:endParaRPr lang="ru-RU" sz="9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Смирнова Марина Александровна</a:t>
                      </a: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тел. 8(38575)</a:t>
                      </a:r>
                      <a:b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2-29-08</a:t>
                      </a:r>
                    </a:p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727" marR="3727" marT="37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850284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2361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6CCE0D6-7DF6-78BC-6745-3F7E234FFA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Скругленный прямоугольник 249">
            <a:extLst>
              <a:ext uri="{FF2B5EF4-FFF2-40B4-BE49-F238E27FC236}">
                <a16:creationId xmlns:a16="http://schemas.microsoft.com/office/drawing/2014/main" xmlns="" id="{041D042B-3B53-D8B6-B4DC-E053370D7C6B}"/>
              </a:ext>
            </a:extLst>
          </p:cNvPr>
          <p:cNvSpPr/>
          <p:nvPr/>
        </p:nvSpPr>
        <p:spPr>
          <a:xfrm>
            <a:off x="7598612" y="1376762"/>
            <a:ext cx="2195999" cy="775596"/>
          </a:xfrm>
          <a:prstGeom prst="roundRect">
            <a:avLst>
              <a:gd name="adj" fmla="val 29072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ЭКОЛОГИЯ И ТУРИЗМ</a:t>
            </a:r>
            <a:endParaRPr lang="x-none" dirty="0"/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xmlns="" id="{CB5D2CC5-5135-0057-EAB2-D6909D185EC2}"/>
              </a:ext>
            </a:extLst>
          </p:cNvPr>
          <p:cNvSpPr/>
          <p:nvPr/>
        </p:nvSpPr>
        <p:spPr>
          <a:xfrm>
            <a:off x="627016" y="1376762"/>
            <a:ext cx="2195999" cy="775596"/>
          </a:xfrm>
          <a:prstGeom prst="roundRect">
            <a:avLst>
              <a:gd name="adj" fmla="val 29072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/>
          <a:p>
            <a:pPr lvl="0" algn="ctr">
              <a:defRPr/>
            </a:pPr>
            <a:r>
              <a:rPr lang="ru-RU" sz="11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СФЕРА УСЛУГ</a:t>
            </a:r>
          </a:p>
        </p:txBody>
      </p:sp>
      <p:sp>
        <p:nvSpPr>
          <p:cNvPr id="180" name="Скругленный прямоугольник 179">
            <a:extLst>
              <a:ext uri="{FF2B5EF4-FFF2-40B4-BE49-F238E27FC236}">
                <a16:creationId xmlns:a16="http://schemas.microsoft.com/office/drawing/2014/main" xmlns="" id="{94B40483-324B-CDF9-5457-8B58D46D878F}"/>
              </a:ext>
            </a:extLst>
          </p:cNvPr>
          <p:cNvSpPr/>
          <p:nvPr/>
        </p:nvSpPr>
        <p:spPr>
          <a:xfrm>
            <a:off x="2954593" y="1376762"/>
            <a:ext cx="2195999" cy="775596"/>
          </a:xfrm>
          <a:prstGeom prst="roundRect">
            <a:avLst>
              <a:gd name="adj" fmla="val 29072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1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ДОБЫВАЮЩАЯ ПРОМЫШЛЕННОСТЬ</a:t>
            </a:r>
            <a:endParaRPr kumimoji="0" lang="ru-RU" sz="1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22" name="Скругленный прямоугольник 221">
            <a:extLst>
              <a:ext uri="{FF2B5EF4-FFF2-40B4-BE49-F238E27FC236}">
                <a16:creationId xmlns:a16="http://schemas.microsoft.com/office/drawing/2014/main" xmlns="" id="{13238D4C-D3CA-3C40-9E20-F77BB5E78E3E}"/>
              </a:ext>
            </a:extLst>
          </p:cNvPr>
          <p:cNvSpPr/>
          <p:nvPr/>
        </p:nvSpPr>
        <p:spPr>
          <a:xfrm>
            <a:off x="5276603" y="1381370"/>
            <a:ext cx="2195999" cy="775596"/>
          </a:xfrm>
          <a:prstGeom prst="roundRect">
            <a:avLst>
              <a:gd name="adj" fmla="val 29072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/>
          <a:p>
            <a:pPr algn="ctr"/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АГРОПРОМЫШЛЕННЫЙ</a:t>
            </a:r>
            <a:r>
              <a:rPr kumimoji="0" lang="ru-RU" sz="1100" b="1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КОМПЛЕКС</a:t>
            </a:r>
            <a:endParaRPr lang="x-none" dirty="0"/>
          </a:p>
        </p:txBody>
      </p:sp>
      <p:sp>
        <p:nvSpPr>
          <p:cNvPr id="249" name="Скругленный прямоугольник 248">
            <a:extLst>
              <a:ext uri="{FF2B5EF4-FFF2-40B4-BE49-F238E27FC236}">
                <a16:creationId xmlns:a16="http://schemas.microsoft.com/office/drawing/2014/main" xmlns="" id="{3B229075-F001-5284-9486-1B571DB05AE7}"/>
              </a:ext>
            </a:extLst>
          </p:cNvPr>
          <p:cNvSpPr/>
          <p:nvPr/>
        </p:nvSpPr>
        <p:spPr>
          <a:xfrm>
            <a:off x="7591596" y="2274322"/>
            <a:ext cx="2196000" cy="4038109"/>
          </a:xfrm>
          <a:prstGeom prst="roundRect">
            <a:avLst>
              <a:gd name="adj" fmla="val 1068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xmlns="" id="{28CEE0DC-4273-C27E-8A3C-C5D1BB40E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xmlns="" id="{39F97C97-8F87-4D15-DD0F-74FDCD782132}"/>
              </a:ext>
            </a:extLst>
          </p:cNvPr>
          <p:cNvSpPr/>
          <p:nvPr/>
        </p:nvSpPr>
        <p:spPr>
          <a:xfrm>
            <a:off x="627016" y="2269714"/>
            <a:ext cx="2196000" cy="4038109"/>
          </a:xfrm>
          <a:prstGeom prst="roundRect">
            <a:avLst>
              <a:gd name="adj" fmla="val 1068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79" name="Скругленный прямоугольник 178">
            <a:extLst>
              <a:ext uri="{FF2B5EF4-FFF2-40B4-BE49-F238E27FC236}">
                <a16:creationId xmlns:a16="http://schemas.microsoft.com/office/drawing/2014/main" xmlns="" id="{337F781C-DC1B-0C6C-6FC9-D556840BFDCD}"/>
              </a:ext>
            </a:extLst>
          </p:cNvPr>
          <p:cNvSpPr/>
          <p:nvPr/>
        </p:nvSpPr>
        <p:spPr>
          <a:xfrm>
            <a:off x="2954593" y="2269714"/>
            <a:ext cx="2196000" cy="4038109"/>
          </a:xfrm>
          <a:prstGeom prst="roundRect">
            <a:avLst>
              <a:gd name="adj" fmla="val 1153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21" name="Скругленный прямоугольник 220">
            <a:extLst>
              <a:ext uri="{FF2B5EF4-FFF2-40B4-BE49-F238E27FC236}">
                <a16:creationId xmlns:a16="http://schemas.microsoft.com/office/drawing/2014/main" xmlns="" id="{3EB81144-74B3-A3ED-2E67-D01C2E3D9989}"/>
              </a:ext>
            </a:extLst>
          </p:cNvPr>
          <p:cNvSpPr/>
          <p:nvPr/>
        </p:nvSpPr>
        <p:spPr>
          <a:xfrm>
            <a:off x="5276603" y="2274322"/>
            <a:ext cx="2196000" cy="4038109"/>
          </a:xfrm>
          <a:prstGeom prst="roundRect">
            <a:avLst>
              <a:gd name="adj" fmla="val 10682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94730B4-A050-E830-ECD6-BBBF7E2E97D9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ИНВЕСТИЦИОННЫЕ НИШИ</a:t>
            </a:r>
            <a:endParaRPr lang="x-none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xmlns="" id="{F28E1C5E-2F00-951F-A7E4-795E2E7F77CE}"/>
              </a:ext>
            </a:extLst>
          </p:cNvPr>
          <p:cNvSpPr/>
          <p:nvPr/>
        </p:nvSpPr>
        <p:spPr>
          <a:xfrm>
            <a:off x="627016" y="163628"/>
            <a:ext cx="1463041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инвестиционные ниши</a:t>
            </a:r>
            <a:endParaRPr lang="x-none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BD46129F-8145-0BA3-6ADE-B0F0649B9EA3}"/>
              </a:ext>
            </a:extLst>
          </p:cNvPr>
          <p:cNvSpPr txBox="1"/>
          <p:nvPr/>
        </p:nvSpPr>
        <p:spPr>
          <a:xfrm>
            <a:off x="825399" y="2889210"/>
            <a:ext cx="1900383" cy="9694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28600" indent="-228600">
              <a:buClr>
                <a:srgbClr val="4756A0"/>
              </a:buClr>
              <a:buFont typeface="+mj-lt"/>
              <a:buAutoNum type="arabicPeriod"/>
            </a:pPr>
            <a:r>
              <a:rPr lang="ru-RU" sz="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Реабилитационный центр</a:t>
            </a:r>
          </a:p>
          <a:p>
            <a:pPr marL="228600" indent="-228600">
              <a:buClr>
                <a:srgbClr val="4756A0"/>
              </a:buClr>
              <a:buFont typeface="+mj-lt"/>
              <a:buAutoNum type="arabicPeriod"/>
            </a:pPr>
            <a:endParaRPr lang="ru-RU" sz="9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rgbClr val="4756A0"/>
              </a:buClr>
              <a:buFont typeface="+mj-lt"/>
              <a:buAutoNum type="arabicPeriod"/>
            </a:pPr>
            <a:r>
              <a:rPr lang="ru-RU" sz="900" b="1" dirty="0">
                <a:latin typeface="Arial" panose="020B0604020202020204" pitchFamily="34" charset="0"/>
                <a:cs typeface="Arial" panose="020B0604020202020204" pitchFamily="34" charset="0"/>
              </a:rPr>
              <a:t>Развлекательный </a:t>
            </a:r>
            <a:r>
              <a:rPr lang="ru-RU" sz="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комплекс </a:t>
            </a:r>
            <a:r>
              <a:rPr lang="ru-RU" sz="900" b="1" dirty="0">
                <a:latin typeface="Arial" panose="020B0604020202020204" pitchFamily="34" charset="0"/>
                <a:cs typeface="Arial" panose="020B0604020202020204" pitchFamily="34" charset="0"/>
              </a:rPr>
              <a:t>для детей</a:t>
            </a:r>
          </a:p>
          <a:p>
            <a:pPr marL="228600" indent="-228600">
              <a:buClr>
                <a:srgbClr val="4756A0"/>
              </a:buClr>
              <a:buFont typeface="+mj-lt"/>
              <a:buAutoNum type="arabicPeriod"/>
            </a:pPr>
            <a:endParaRPr lang="ru-RU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rgbClr val="4756A0"/>
              </a:buClr>
              <a:buFont typeface="+mj-lt"/>
              <a:buAutoNum type="arabicPeriod"/>
            </a:pPr>
            <a:endParaRPr lang="ru-RU" sz="900" b="1" spc="-2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4756A0"/>
              </a:buClr>
            </a:pPr>
            <a:endParaRPr lang="ru-RU" sz="900" b="1" spc="-2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6345CBD2-909E-A10E-31BD-6D04FACA9677}"/>
              </a:ext>
            </a:extLst>
          </p:cNvPr>
          <p:cNvSpPr txBox="1"/>
          <p:nvPr/>
        </p:nvSpPr>
        <p:spPr>
          <a:xfrm>
            <a:off x="3147408" y="2889210"/>
            <a:ext cx="1900383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buClr>
                <a:srgbClr val="4756A0"/>
              </a:buClr>
            </a:pPr>
            <a:endParaRPr lang="ru-RU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rgbClr val="4756A0"/>
              </a:buClr>
              <a:buFont typeface="+mj-lt"/>
              <a:buAutoNum type="arabicPeriod"/>
            </a:pPr>
            <a:r>
              <a:rPr lang="ru-RU" sz="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Добыча и переработка торфа</a:t>
            </a:r>
          </a:p>
          <a:p>
            <a:pPr>
              <a:buClr>
                <a:srgbClr val="4756A0"/>
              </a:buClr>
            </a:pPr>
            <a:endParaRPr lang="ru-RU" sz="9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4756A0"/>
              </a:buClr>
            </a:pPr>
            <a:endParaRPr lang="ru-RU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536545CB-8A76-A6A7-72FB-255EE557C593}"/>
              </a:ext>
            </a:extLst>
          </p:cNvPr>
          <p:cNvSpPr txBox="1"/>
          <p:nvPr/>
        </p:nvSpPr>
        <p:spPr>
          <a:xfrm>
            <a:off x="5477825" y="2889210"/>
            <a:ext cx="1900383" cy="12464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buClr>
                <a:srgbClr val="4756A0"/>
              </a:buClr>
            </a:pPr>
            <a:endParaRPr lang="ru-RU" sz="900" b="1" spc="-2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24000" indent="-228600">
              <a:buClr>
                <a:srgbClr val="4756A0"/>
              </a:buClr>
              <a:buFont typeface="+mj-lt"/>
              <a:buAutoNum type="arabicPeriod"/>
            </a:pPr>
            <a:r>
              <a:rPr lang="ru-RU" sz="900" b="1" spc="-20" dirty="0" smtClean="0">
                <a:latin typeface="Arial" panose="020B0604020202020204" pitchFamily="34" charset="0"/>
                <a:cs typeface="Arial" panose="020B0604020202020204" pitchFamily="34" charset="0"/>
              </a:rPr>
              <a:t>Молочная ферма</a:t>
            </a:r>
          </a:p>
          <a:p>
            <a:pPr marL="324000" indent="-228600">
              <a:buClr>
                <a:srgbClr val="4756A0"/>
              </a:buClr>
              <a:buFont typeface="+mj-lt"/>
              <a:buAutoNum type="arabicPeriod"/>
            </a:pPr>
            <a:endParaRPr lang="ru-RU" sz="900" b="1" spc="-2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24000" indent="-228600">
              <a:buClr>
                <a:srgbClr val="4756A0"/>
              </a:buClr>
              <a:buFont typeface="+mj-lt"/>
              <a:buAutoNum type="arabicPeriod"/>
            </a:pPr>
            <a:r>
              <a:rPr lang="ru-RU" sz="900" b="1" spc="-20" dirty="0" smtClean="0">
                <a:latin typeface="Arial" panose="020B0604020202020204" pitchFamily="34" charset="0"/>
                <a:cs typeface="Arial" panose="020B0604020202020204" pitchFamily="34" charset="0"/>
              </a:rPr>
              <a:t>Козья ферма</a:t>
            </a:r>
          </a:p>
          <a:p>
            <a:pPr marL="324000" indent="-228600">
              <a:buClr>
                <a:srgbClr val="4756A0"/>
              </a:buClr>
              <a:buFont typeface="+mj-lt"/>
              <a:buAutoNum type="arabicPeriod"/>
            </a:pPr>
            <a:endParaRPr lang="ru-RU" sz="900" b="1" spc="-2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24000" indent="-228600">
              <a:buClr>
                <a:srgbClr val="4756A0"/>
              </a:buClr>
              <a:buFont typeface="+mj-lt"/>
              <a:buAutoNum type="arabicPeriod"/>
            </a:pPr>
            <a:r>
              <a:rPr lang="ru-RU" sz="900" b="1" spc="-20" dirty="0" smtClean="0">
                <a:latin typeface="Arial" panose="020B0604020202020204" pitchFamily="34" charset="0"/>
                <a:cs typeface="Arial" panose="020B0604020202020204" pitchFamily="34" charset="0"/>
              </a:rPr>
              <a:t>Производство пихтового масла</a:t>
            </a:r>
            <a:endParaRPr lang="ru-RU" sz="900" b="1" spc="-2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rgbClr val="4756A0"/>
              </a:buClr>
              <a:buFont typeface="+mj-lt"/>
              <a:buAutoNum type="arabicPeriod"/>
            </a:pPr>
            <a:endParaRPr lang="ru-RU" sz="900" b="1" spc="-2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4756A0"/>
              </a:buClr>
            </a:pPr>
            <a:endParaRPr lang="ru-RU" sz="900" b="1" spc="-2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77DCC2DF-5EF1-D88D-3BB7-59FF7AF74F4E}"/>
              </a:ext>
            </a:extLst>
          </p:cNvPr>
          <p:cNvSpPr txBox="1"/>
          <p:nvPr/>
        </p:nvSpPr>
        <p:spPr>
          <a:xfrm>
            <a:off x="7819818" y="2889210"/>
            <a:ext cx="1900383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28600" indent="-228600">
              <a:buClr>
                <a:srgbClr val="4756A0"/>
              </a:buClr>
              <a:buFont typeface="+mj-lt"/>
              <a:buAutoNum type="arabicPeriod"/>
            </a:pPr>
            <a:r>
              <a:rPr lang="ru-RU" sz="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Развитие экологического туризма, создание новых троп</a:t>
            </a:r>
          </a:p>
          <a:p>
            <a:pPr marL="228600" indent="-228600">
              <a:buClr>
                <a:srgbClr val="4756A0"/>
              </a:buClr>
              <a:buFont typeface="+mj-lt"/>
              <a:buAutoNum type="arabicPeriod"/>
            </a:pPr>
            <a:endParaRPr lang="ru-RU" sz="9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rgbClr val="4756A0"/>
              </a:buClr>
              <a:buFont typeface="+mj-lt"/>
              <a:buAutoNum type="arabicPeriod"/>
            </a:pPr>
            <a:r>
              <a:rPr lang="ru-RU" sz="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Туристическая база</a:t>
            </a:r>
            <a:endParaRPr lang="ru-RU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rgbClr val="4756A0"/>
              </a:buClr>
              <a:buFont typeface="+mj-lt"/>
              <a:buAutoNum type="arabicPeriod"/>
            </a:pPr>
            <a:endParaRPr lang="ru-RU" sz="900" b="1" spc="-2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4756A0"/>
              </a:buClr>
            </a:pPr>
            <a:endParaRPr lang="ru-RU" sz="900" b="1" spc="-2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Clr>
                <a:srgbClr val="4756A0"/>
              </a:buClr>
              <a:buFont typeface="+mj-lt"/>
              <a:buAutoNum type="arabicPeriod"/>
            </a:pPr>
            <a:endParaRPr lang="ru-RU" sz="900" b="1" spc="-2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A88E441-07D1-91D7-7BFA-4D1DCB1665ED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КРАСНОЩЕКОВСКОГО РАЙОНА</a:t>
            </a: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395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12D699B-3924-518D-6259-49B5096496FC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МЕРЫ ГОСУДАРСТВЕННОЙ ПОДДЕРЖКИ</a:t>
            </a: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xmlns="" id="{CD619759-1B46-A085-9BEA-16699177FCA2}"/>
              </a:ext>
            </a:extLst>
          </p:cNvPr>
          <p:cNvSpPr/>
          <p:nvPr/>
        </p:nvSpPr>
        <p:spPr>
          <a:xfrm>
            <a:off x="627017" y="163628"/>
            <a:ext cx="1345621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господдержки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xmlns="" id="{B54F722C-2069-3D02-CFC9-7B8A4D82B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xmlns="" id="{959288B3-6129-0F6E-2F82-BEEB0DD1000F}"/>
              </a:ext>
            </a:extLst>
          </p:cNvPr>
          <p:cNvSpPr/>
          <p:nvPr/>
        </p:nvSpPr>
        <p:spPr>
          <a:xfrm>
            <a:off x="648178" y="1385226"/>
            <a:ext cx="1710000" cy="1710000"/>
          </a:xfrm>
          <a:prstGeom prst="roundRect">
            <a:avLst>
              <a:gd name="adj" fmla="val 1643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44" name="Скругленный прямоугольник 43">
            <a:extLst>
              <a:ext uri="{FF2B5EF4-FFF2-40B4-BE49-F238E27FC236}">
                <a16:creationId xmlns:a16="http://schemas.microsoft.com/office/drawing/2014/main" xmlns="" id="{536BD308-6967-8AF5-7432-C3280FD3FCAB}"/>
              </a:ext>
            </a:extLst>
          </p:cNvPr>
          <p:cNvSpPr/>
          <p:nvPr/>
        </p:nvSpPr>
        <p:spPr>
          <a:xfrm>
            <a:off x="745508" y="1526428"/>
            <a:ext cx="1456918" cy="586798"/>
          </a:xfrm>
          <a:prstGeom prst="roundRect">
            <a:avLst>
              <a:gd name="adj" fmla="val 29906"/>
            </a:avLst>
          </a:prstGeom>
          <a:solidFill>
            <a:srgbClr val="FEFEFE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20" name="Скругленный прямоугольник 19">
            <a:extLst>
              <a:ext uri="{FF2B5EF4-FFF2-40B4-BE49-F238E27FC236}">
                <a16:creationId xmlns:a16="http://schemas.microsoft.com/office/drawing/2014/main" xmlns="" id="{74865467-DC3F-30ED-A2E2-AE772E0BB58C}"/>
              </a:ext>
            </a:extLst>
          </p:cNvPr>
          <p:cNvSpPr/>
          <p:nvPr/>
        </p:nvSpPr>
        <p:spPr>
          <a:xfrm>
            <a:off x="2948450" y="1354962"/>
            <a:ext cx="1710000" cy="1710000"/>
          </a:xfrm>
          <a:prstGeom prst="roundRect">
            <a:avLst>
              <a:gd name="adj" fmla="val 1643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21" name="Скругленный прямоугольник 20">
            <a:extLst>
              <a:ext uri="{FF2B5EF4-FFF2-40B4-BE49-F238E27FC236}">
                <a16:creationId xmlns:a16="http://schemas.microsoft.com/office/drawing/2014/main" xmlns="" id="{6035FA24-3445-92D9-8779-8906CA8356A4}"/>
              </a:ext>
            </a:extLst>
          </p:cNvPr>
          <p:cNvSpPr/>
          <p:nvPr/>
        </p:nvSpPr>
        <p:spPr>
          <a:xfrm>
            <a:off x="5363486" y="1354962"/>
            <a:ext cx="1710000" cy="1710000"/>
          </a:xfrm>
          <a:prstGeom prst="roundRect">
            <a:avLst>
              <a:gd name="adj" fmla="val 1643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22" name="Скругленный прямоугольник 21">
            <a:extLst>
              <a:ext uri="{FF2B5EF4-FFF2-40B4-BE49-F238E27FC236}">
                <a16:creationId xmlns:a16="http://schemas.microsoft.com/office/drawing/2014/main" xmlns="" id="{A930814C-6C32-C14B-E8DE-92769C490880}"/>
              </a:ext>
            </a:extLst>
          </p:cNvPr>
          <p:cNvSpPr/>
          <p:nvPr/>
        </p:nvSpPr>
        <p:spPr>
          <a:xfrm>
            <a:off x="7805204" y="1354962"/>
            <a:ext cx="1710000" cy="1710000"/>
          </a:xfrm>
          <a:prstGeom prst="roundRect">
            <a:avLst>
              <a:gd name="adj" fmla="val 16435"/>
            </a:avLst>
          </a:prstGeom>
          <a:solidFill>
            <a:srgbClr val="F1F1F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DAC0CC6E-70E5-5156-8AC0-98DA024669CB}"/>
              </a:ext>
            </a:extLst>
          </p:cNvPr>
          <p:cNvSpPr txBox="1"/>
          <p:nvPr/>
        </p:nvSpPr>
        <p:spPr>
          <a:xfrm>
            <a:off x="864506" y="2212909"/>
            <a:ext cx="1456918" cy="923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600" b="1" dirty="0">
                <a:latin typeface="Arial" panose="020B0604020202020204" pitchFamily="34" charset="0"/>
                <a:cs typeface="Arial" panose="020B0604020202020204" pitchFamily="34" charset="0"/>
              </a:rPr>
              <a:t>МОЙ БИЗНЕС </a:t>
            </a:r>
            <a:r>
              <a:rPr lang="ru-RU" sz="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22</a:t>
            </a:r>
            <a:endParaRPr lang="x-none" sz="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Скругленный прямоугольник 30">
            <a:extLst>
              <a:ext uri="{FF2B5EF4-FFF2-40B4-BE49-F238E27FC236}">
                <a16:creationId xmlns:a16="http://schemas.microsoft.com/office/drawing/2014/main" xmlns="" id="{3DA13379-7070-0B20-1B13-073470D0CFB7}"/>
              </a:ext>
            </a:extLst>
          </p:cNvPr>
          <p:cNvSpPr/>
          <p:nvPr/>
        </p:nvSpPr>
        <p:spPr>
          <a:xfrm>
            <a:off x="1053107" y="2818126"/>
            <a:ext cx="841719" cy="180000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ссылка на сайт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Скругленный прямоугольник 32">
            <a:extLst>
              <a:ext uri="{FF2B5EF4-FFF2-40B4-BE49-F238E27FC236}">
                <a16:creationId xmlns:a16="http://schemas.microsoft.com/office/drawing/2014/main" xmlns="" id="{FDD239D5-900C-057A-54CE-1A882E44D0FF}"/>
              </a:ext>
            </a:extLst>
          </p:cNvPr>
          <p:cNvSpPr/>
          <p:nvPr/>
        </p:nvSpPr>
        <p:spPr>
          <a:xfrm>
            <a:off x="3084245" y="1465980"/>
            <a:ext cx="1456918" cy="586798"/>
          </a:xfrm>
          <a:prstGeom prst="roundRect">
            <a:avLst>
              <a:gd name="adj" fmla="val 29906"/>
            </a:avLst>
          </a:prstGeom>
          <a:solidFill>
            <a:srgbClr val="FEFEFE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733857DB-2DA8-E6E3-4AD9-3428BA1DD7BC}"/>
              </a:ext>
            </a:extLst>
          </p:cNvPr>
          <p:cNvSpPr txBox="1"/>
          <p:nvPr/>
        </p:nvSpPr>
        <p:spPr>
          <a:xfrm>
            <a:off x="3151315" y="2150548"/>
            <a:ext cx="145691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ИНВЕСТИЦИОНГНЫЙ ПОРТАЛ АЛТАЙСКОГО КРАЯ</a:t>
            </a:r>
            <a:endParaRPr lang="x-none" sz="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Скругленный прямоугольник 34">
            <a:extLst>
              <a:ext uri="{FF2B5EF4-FFF2-40B4-BE49-F238E27FC236}">
                <a16:creationId xmlns:a16="http://schemas.microsoft.com/office/drawing/2014/main" xmlns="" id="{FEB17594-FA55-5D4B-A29C-3B4D61CD6D8D}"/>
              </a:ext>
            </a:extLst>
          </p:cNvPr>
          <p:cNvSpPr/>
          <p:nvPr/>
        </p:nvSpPr>
        <p:spPr>
          <a:xfrm>
            <a:off x="3382590" y="2773817"/>
            <a:ext cx="841719" cy="180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ссылка на сайт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Скругленный прямоугольник 36">
            <a:extLst>
              <a:ext uri="{FF2B5EF4-FFF2-40B4-BE49-F238E27FC236}">
                <a16:creationId xmlns:a16="http://schemas.microsoft.com/office/drawing/2014/main" xmlns="" id="{56B14C1F-90BD-1C90-73F6-6C9F59151716}"/>
              </a:ext>
            </a:extLst>
          </p:cNvPr>
          <p:cNvSpPr/>
          <p:nvPr/>
        </p:nvSpPr>
        <p:spPr>
          <a:xfrm>
            <a:off x="5490027" y="1447294"/>
            <a:ext cx="1456918" cy="586798"/>
          </a:xfrm>
          <a:prstGeom prst="roundRect">
            <a:avLst>
              <a:gd name="adj" fmla="val 29906"/>
            </a:avLst>
          </a:prstGeom>
          <a:solidFill>
            <a:srgbClr val="FEFEFE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8E951FBD-1E74-BE7C-D4A3-F35376CDAEF3}"/>
              </a:ext>
            </a:extLst>
          </p:cNvPr>
          <p:cNvSpPr txBox="1"/>
          <p:nvPr/>
        </p:nvSpPr>
        <p:spPr>
          <a:xfrm>
            <a:off x="5616568" y="2147893"/>
            <a:ext cx="145691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КАУ «АЛТАЙСКИЙ ЦЕНТР ИНВЕСТИЦИЙ И РАЗВИТИЯ»</a:t>
            </a:r>
            <a:endParaRPr lang="x-none" sz="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Скругленный прямоугольник 38">
            <a:extLst>
              <a:ext uri="{FF2B5EF4-FFF2-40B4-BE49-F238E27FC236}">
                <a16:creationId xmlns:a16="http://schemas.microsoft.com/office/drawing/2014/main" xmlns="" id="{B81A249F-DCE3-08A0-4B87-C67630735136}"/>
              </a:ext>
            </a:extLst>
          </p:cNvPr>
          <p:cNvSpPr/>
          <p:nvPr/>
        </p:nvSpPr>
        <p:spPr>
          <a:xfrm>
            <a:off x="5797626" y="2769229"/>
            <a:ext cx="841719" cy="18000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ссылка на сайт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1627D5FE-F318-9DC8-513C-A48C26710BE8}"/>
              </a:ext>
            </a:extLst>
          </p:cNvPr>
          <p:cNvSpPr txBox="1"/>
          <p:nvPr/>
        </p:nvSpPr>
        <p:spPr>
          <a:xfrm>
            <a:off x="7931745" y="2149110"/>
            <a:ext cx="145691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МИНИСТЕРСТВО ЭКОНОМИЧЕСКОГО РАЗВИТИЯ АЛТАЙСКОГО КРАЯ</a:t>
            </a:r>
            <a:endParaRPr lang="x-none" sz="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Скругленный прямоугольник 42">
            <a:extLst>
              <a:ext uri="{FF2B5EF4-FFF2-40B4-BE49-F238E27FC236}">
                <a16:creationId xmlns:a16="http://schemas.microsoft.com/office/drawing/2014/main" xmlns="" id="{3FEF74B3-ADEE-BCE6-D097-03A5BBB0295C}"/>
              </a:ext>
            </a:extLst>
          </p:cNvPr>
          <p:cNvSpPr/>
          <p:nvPr/>
        </p:nvSpPr>
        <p:spPr>
          <a:xfrm>
            <a:off x="8179180" y="2769229"/>
            <a:ext cx="841719" cy="180000"/>
          </a:xfrm>
          <a:prstGeom prst="roundRect">
            <a:avLst>
              <a:gd name="adj" fmla="val 50000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ссылка на сайт</a:t>
            </a:r>
            <a:endParaRPr lang="x-none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Скругленный прямоугольник 46">
            <a:extLst>
              <a:ext uri="{FF2B5EF4-FFF2-40B4-BE49-F238E27FC236}">
                <a16:creationId xmlns:a16="http://schemas.microsoft.com/office/drawing/2014/main" xmlns="" id="{93908C34-23FF-B6FD-A734-FA3A4DEFBF2C}"/>
              </a:ext>
            </a:extLst>
          </p:cNvPr>
          <p:cNvSpPr/>
          <p:nvPr/>
        </p:nvSpPr>
        <p:spPr>
          <a:xfrm>
            <a:off x="7944898" y="1424381"/>
            <a:ext cx="1456918" cy="586798"/>
          </a:xfrm>
          <a:prstGeom prst="roundRect">
            <a:avLst>
              <a:gd name="adj" fmla="val 29906"/>
            </a:avLst>
          </a:prstGeom>
          <a:solidFill>
            <a:srgbClr val="FEFEFE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pic>
        <p:nvPicPr>
          <p:cNvPr id="73" name="Picture 2" descr="логотип Мой бизнес | С 1 января 2023 года Администрация Чарышского района  Алтайского края преобразована в Администрацию муниципального округа  Чарышский район Алтайского края.">
            <a:extLst>
              <a:ext uri="{FF2B5EF4-FFF2-40B4-BE49-F238E27FC236}">
                <a16:creationId xmlns:a16="http://schemas.microsoft.com/office/drawing/2014/main" xmlns="" id="{CB9E44DB-1C66-11F1-4DA7-8FAD32372A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748" y="1614226"/>
            <a:ext cx="943068" cy="42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BE7F107-914B-B9BF-CAFF-6741C2D8E326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КРАСНОЩЕКОВСКОГО РАЙОНА</a:t>
            </a: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80839" y="1526428"/>
            <a:ext cx="1303173" cy="443758"/>
          </a:xfrm>
          <a:prstGeom prst="rect">
            <a:avLst/>
          </a:prstGeom>
        </p:spPr>
      </p:pic>
      <p:pic>
        <p:nvPicPr>
          <p:cNvPr id="1026" name="Picture 2" descr="КАУ &quot;Алтайский центр инвестиций и развития&quot; | Краевое автономное учреждение  «Алтайский центр государственно-частного партнерства и при.. 2024 |  ВКонтакте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4" t="48058" r="67425" b="31733"/>
          <a:stretch/>
        </p:blipFill>
        <p:spPr bwMode="auto">
          <a:xfrm>
            <a:off x="5513656" y="1534073"/>
            <a:ext cx="1409657" cy="413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0"/>
          <a:srcRect l="3508" t="17692" r="68814" b="31026"/>
          <a:stretch/>
        </p:blipFill>
        <p:spPr>
          <a:xfrm>
            <a:off x="8287912" y="1465980"/>
            <a:ext cx="624254" cy="595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50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 descr="Магнит со сплошной заливкой">
            <a:extLst>
              <a:ext uri="{FF2B5EF4-FFF2-40B4-BE49-F238E27FC236}">
                <a16:creationId xmlns:a16="http://schemas.microsoft.com/office/drawing/2014/main" xmlns="" id="{59F18960-354C-24C7-7FA2-B551F64ACC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427031" y="2516875"/>
            <a:ext cx="360000" cy="360000"/>
          </a:xfrm>
          <a:prstGeom prst="rect">
            <a:avLst/>
          </a:prstGeom>
        </p:spPr>
      </p:pic>
      <p:pic>
        <p:nvPicPr>
          <p:cNvPr id="56" name="Рисунок 55" descr="Портфель со сплошной заливкой">
            <a:extLst>
              <a:ext uri="{FF2B5EF4-FFF2-40B4-BE49-F238E27FC236}">
                <a16:creationId xmlns:a16="http://schemas.microsoft.com/office/drawing/2014/main" xmlns="" id="{E3D5026D-F530-776D-1F39-B579F42740B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750134" y="2731112"/>
            <a:ext cx="360000" cy="360000"/>
          </a:xfrm>
          <a:prstGeom prst="rect">
            <a:avLst/>
          </a:prstGeom>
        </p:spPr>
      </p:pic>
      <p:sp>
        <p:nvSpPr>
          <p:cNvPr id="39" name="Скругленный прямоугольник 38">
            <a:extLst>
              <a:ext uri="{FF2B5EF4-FFF2-40B4-BE49-F238E27FC236}">
                <a16:creationId xmlns:a16="http://schemas.microsoft.com/office/drawing/2014/main" xmlns="" id="{27DC45EC-6B72-FC57-F6E6-430D336317AA}"/>
              </a:ext>
            </a:extLst>
          </p:cNvPr>
          <p:cNvSpPr/>
          <p:nvPr/>
        </p:nvSpPr>
        <p:spPr>
          <a:xfrm>
            <a:off x="640991" y="2269714"/>
            <a:ext cx="4497839" cy="1483045"/>
          </a:xfrm>
          <a:prstGeom prst="roundRect">
            <a:avLst>
              <a:gd name="adj" fmla="val 16682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40" name="Скругленный прямоугольник 39">
            <a:extLst>
              <a:ext uri="{FF2B5EF4-FFF2-40B4-BE49-F238E27FC236}">
                <a16:creationId xmlns:a16="http://schemas.microsoft.com/office/drawing/2014/main" xmlns="" id="{6C471008-A80D-1F1B-BC66-2067DA06313A}"/>
              </a:ext>
            </a:extLst>
          </p:cNvPr>
          <p:cNvSpPr/>
          <p:nvPr/>
        </p:nvSpPr>
        <p:spPr>
          <a:xfrm>
            <a:off x="640991" y="1376761"/>
            <a:ext cx="4497839" cy="775596"/>
          </a:xfrm>
          <a:prstGeom prst="roundRect">
            <a:avLst>
              <a:gd name="adj" fmla="val 3427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ЭФФЕКТИВНАЯ РАБОТА С ИНВЕСТОРАМИ</a:t>
            </a:r>
          </a:p>
        </p:txBody>
      </p:sp>
      <p:sp>
        <p:nvSpPr>
          <p:cNvPr id="17" name="Скругленный прямоугольник 16">
            <a:extLst>
              <a:ext uri="{FF2B5EF4-FFF2-40B4-BE49-F238E27FC236}">
                <a16:creationId xmlns:a16="http://schemas.microsoft.com/office/drawing/2014/main" xmlns="" id="{F7E90DD8-F625-774B-4916-57BEE3A50CB4}"/>
              </a:ext>
            </a:extLst>
          </p:cNvPr>
          <p:cNvSpPr/>
          <p:nvPr/>
        </p:nvSpPr>
        <p:spPr>
          <a:xfrm>
            <a:off x="2812257" y="4825428"/>
            <a:ext cx="4497839" cy="1483045"/>
          </a:xfrm>
          <a:prstGeom prst="roundRect">
            <a:avLst>
              <a:gd name="adj" fmla="val 16682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3" name="Скругленный прямоугольник 12">
            <a:extLst>
              <a:ext uri="{FF2B5EF4-FFF2-40B4-BE49-F238E27FC236}">
                <a16:creationId xmlns:a16="http://schemas.microsoft.com/office/drawing/2014/main" xmlns="" id="{2F259C10-BB78-48DB-70DD-10B33B701093}"/>
              </a:ext>
            </a:extLst>
          </p:cNvPr>
          <p:cNvSpPr/>
          <p:nvPr/>
        </p:nvSpPr>
        <p:spPr>
          <a:xfrm>
            <a:off x="2812258" y="3915093"/>
            <a:ext cx="4497839" cy="775596"/>
          </a:xfrm>
          <a:prstGeom prst="roundRect">
            <a:avLst>
              <a:gd name="adj" fmla="val 3427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ЭФФЕКТИВНАЯ РАБОТА С ИНВЕСТОРАМИ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12D699B-3924-518D-6259-49B5096496FC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ОБРАЗ БУДУЩЕГО</a:t>
            </a: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xmlns="" id="{CD619759-1B46-A085-9BEA-16699177FCA2}"/>
              </a:ext>
            </a:extLst>
          </p:cNvPr>
          <p:cNvSpPr/>
          <p:nvPr/>
        </p:nvSpPr>
        <p:spPr>
          <a:xfrm>
            <a:off x="627017" y="163628"/>
            <a:ext cx="1077375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 будущего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xmlns="" id="{B54F722C-2069-3D02-CFC9-7B8A4D82B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Скругленный прямоугольник 42">
            <a:extLst>
              <a:ext uri="{FF2B5EF4-FFF2-40B4-BE49-F238E27FC236}">
                <a16:creationId xmlns:a16="http://schemas.microsoft.com/office/drawing/2014/main" xmlns="" id="{601F0F1B-D35B-D76C-54E6-EAC417466077}"/>
              </a:ext>
            </a:extLst>
          </p:cNvPr>
          <p:cNvSpPr/>
          <p:nvPr/>
        </p:nvSpPr>
        <p:spPr>
          <a:xfrm>
            <a:off x="5300092" y="1376761"/>
            <a:ext cx="4497839" cy="775596"/>
          </a:xfrm>
          <a:prstGeom prst="roundRect">
            <a:avLst>
              <a:gd name="adj" fmla="val 3427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СОЦИАЛЬНАЯ ИНФРАСТРУКТУРА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xmlns="" id="{A94ACB4A-9A05-F909-1488-4F131CC71B1A}"/>
              </a:ext>
            </a:extLst>
          </p:cNvPr>
          <p:cNvSpPr txBox="1"/>
          <p:nvPr/>
        </p:nvSpPr>
        <p:spPr>
          <a:xfrm>
            <a:off x="1190765" y="2731112"/>
            <a:ext cx="1678936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100% компаний знакомы </a:t>
            </a:r>
          </a:p>
          <a:p>
            <a:r>
              <a:rPr lang="ru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инвестиционным уполномоченным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4F59DAE-E625-FF39-4A40-C8BC8563FB0D}"/>
              </a:ext>
            </a:extLst>
          </p:cNvPr>
          <p:cNvSpPr txBox="1"/>
          <p:nvPr/>
        </p:nvSpPr>
        <p:spPr>
          <a:xfrm>
            <a:off x="3383355" y="2703363"/>
            <a:ext cx="1678936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каждая вторая компания реализует инвестиционные проекты</a:t>
            </a:r>
          </a:p>
        </p:txBody>
      </p:sp>
      <p:sp>
        <p:nvSpPr>
          <p:cNvPr id="11" name="Скругленный прямоугольник 10">
            <a:extLst>
              <a:ext uri="{FF2B5EF4-FFF2-40B4-BE49-F238E27FC236}">
                <a16:creationId xmlns:a16="http://schemas.microsoft.com/office/drawing/2014/main" xmlns="" id="{618FEF85-AC48-801F-7205-52FD68D929CC}"/>
              </a:ext>
            </a:extLst>
          </p:cNvPr>
          <p:cNvSpPr/>
          <p:nvPr/>
        </p:nvSpPr>
        <p:spPr>
          <a:xfrm>
            <a:off x="5300092" y="2279394"/>
            <a:ext cx="4497839" cy="1483045"/>
          </a:xfrm>
          <a:prstGeom prst="roundRect">
            <a:avLst>
              <a:gd name="adj" fmla="val 16682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71D9B1EA-DB20-61B1-E164-5A2A943B0C14}"/>
              </a:ext>
            </a:extLst>
          </p:cNvPr>
          <p:cNvSpPr txBox="1"/>
          <p:nvPr/>
        </p:nvSpPr>
        <p:spPr>
          <a:xfrm>
            <a:off x="5860471" y="2527598"/>
            <a:ext cx="167893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созданы новые точки притяжения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7E3B099-CCDB-6CD6-7DE2-CED2B6AE20D0}"/>
              </a:ext>
            </a:extLst>
          </p:cNvPr>
          <p:cNvSpPr txBox="1"/>
          <p:nvPr/>
        </p:nvSpPr>
        <p:spPr>
          <a:xfrm>
            <a:off x="5860471" y="3142732"/>
            <a:ext cx="167893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проведён ремонт коммунальных сетей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5E37CA68-5F42-E3F6-4C90-682B1AD80B30}"/>
              </a:ext>
            </a:extLst>
          </p:cNvPr>
          <p:cNvSpPr txBox="1"/>
          <p:nvPr/>
        </p:nvSpPr>
        <p:spPr>
          <a:xfrm>
            <a:off x="7980101" y="2529776"/>
            <a:ext cx="1678936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улучшена работа учреждений здравоохранения                       и сокращено число жалоб        от населения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C37C5565-DE52-186C-6CB0-BF8365BF57B2}"/>
              </a:ext>
            </a:extLst>
          </p:cNvPr>
          <p:cNvSpPr txBox="1"/>
          <p:nvPr/>
        </p:nvSpPr>
        <p:spPr>
          <a:xfrm>
            <a:off x="4367838" y="5210841"/>
            <a:ext cx="16789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организованы ежегодные фестивали, которые пользуются спросом                 у туристов</a:t>
            </a:r>
          </a:p>
        </p:txBody>
      </p:sp>
      <p:pic>
        <p:nvPicPr>
          <p:cNvPr id="28" name="Рисунок 27" descr="Дождь со сплошной заливкой">
            <a:extLst>
              <a:ext uri="{FF2B5EF4-FFF2-40B4-BE49-F238E27FC236}">
                <a16:creationId xmlns:a16="http://schemas.microsoft.com/office/drawing/2014/main" xmlns="" id="{F5D798C4-229A-E583-49AC-F141EA86DBE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3839401" y="5226810"/>
            <a:ext cx="360000" cy="360000"/>
          </a:xfrm>
          <a:prstGeom prst="rect">
            <a:avLst/>
          </a:prstGeom>
        </p:spPr>
      </p:pic>
      <p:pic>
        <p:nvPicPr>
          <p:cNvPr id="55" name="Рисунок 54" descr="Монеты со сплошной заливкой">
            <a:extLst>
              <a:ext uri="{FF2B5EF4-FFF2-40B4-BE49-F238E27FC236}">
                <a16:creationId xmlns:a16="http://schemas.microsoft.com/office/drawing/2014/main" xmlns="" id="{1B12B108-650A-B97C-FF9F-E45BAE6F2FA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xmlns="" r:embed="rId18"/>
              </a:ext>
            </a:extLst>
          </a:blip>
          <a:stretch>
            <a:fillRect/>
          </a:stretch>
        </p:blipFill>
        <p:spPr>
          <a:xfrm>
            <a:off x="2913593" y="2731112"/>
            <a:ext cx="360000" cy="360000"/>
          </a:xfrm>
          <a:prstGeom prst="rect">
            <a:avLst/>
          </a:prstGeom>
        </p:spPr>
      </p:pic>
      <p:pic>
        <p:nvPicPr>
          <p:cNvPr id="63" name="Рисунок 62" descr="Больница со сплошной заливкой">
            <a:extLst>
              <a:ext uri="{FF2B5EF4-FFF2-40B4-BE49-F238E27FC236}">
                <a16:creationId xmlns:a16="http://schemas.microsoft.com/office/drawing/2014/main" xmlns="" id="{00C3C3F4-F168-3E9E-D573-6F6FB2802C0D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xmlns="" r:embed="rId20"/>
              </a:ext>
            </a:extLst>
          </a:blip>
          <a:stretch>
            <a:fillRect/>
          </a:stretch>
        </p:blipFill>
        <p:spPr>
          <a:xfrm>
            <a:off x="7539470" y="2516875"/>
            <a:ext cx="360000" cy="360000"/>
          </a:xfrm>
          <a:prstGeom prst="rect">
            <a:avLst/>
          </a:prstGeom>
        </p:spPr>
      </p:pic>
      <p:pic>
        <p:nvPicPr>
          <p:cNvPr id="58" name="Рисунок 57" descr="Схема с ветвлением со сплошной заливкой">
            <a:extLst>
              <a:ext uri="{FF2B5EF4-FFF2-40B4-BE49-F238E27FC236}">
                <a16:creationId xmlns:a16="http://schemas.microsoft.com/office/drawing/2014/main" xmlns="" id="{BF9AC441-E179-D4A0-17BF-C57B0249C6FF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:asvg="http://schemas.microsoft.com/office/drawing/2016/SVG/main" xmlns="" r:embed="rId22"/>
              </a:ext>
            </a:extLst>
          </a:blip>
          <a:stretch>
            <a:fillRect/>
          </a:stretch>
        </p:blipFill>
        <p:spPr>
          <a:xfrm>
            <a:off x="5429677" y="3145948"/>
            <a:ext cx="360000" cy="360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D1CBB25-549C-8288-0CB6-AE914774C6FF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ОБРАЗОВЫАНИЯ КРАСНОЩЕКОВСКОГО РАЙОНА</a:t>
            </a: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03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12D699B-3924-518D-6259-49B5096496FC}"/>
              </a:ext>
            </a:extLst>
          </p:cNvPr>
          <p:cNvSpPr txBox="1"/>
          <p:nvPr/>
        </p:nvSpPr>
        <p:spPr>
          <a:xfrm>
            <a:off x="627016" y="550177"/>
            <a:ext cx="91605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КОНТАКТЫ</a:t>
            </a:r>
            <a:endParaRPr lang="x-non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Скругленный прямоугольник 1">
            <a:extLst>
              <a:ext uri="{FF2B5EF4-FFF2-40B4-BE49-F238E27FC236}">
                <a16:creationId xmlns:a16="http://schemas.microsoft.com/office/drawing/2014/main" xmlns="" id="{CD619759-1B46-A085-9BEA-16699177FCA2}"/>
              </a:ext>
            </a:extLst>
          </p:cNvPr>
          <p:cNvSpPr/>
          <p:nvPr/>
        </p:nvSpPr>
        <p:spPr>
          <a:xfrm>
            <a:off x="627017" y="163628"/>
            <a:ext cx="757166" cy="273844"/>
          </a:xfrm>
          <a:prstGeom prst="roundRect">
            <a:avLst>
              <a:gd name="adj" fmla="val 50000"/>
            </a:avLst>
          </a:prstGeom>
          <a:solidFill>
            <a:srgbClr val="4756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0" bIns="0" rtlCol="0" anchor="ctr"/>
          <a:lstStyle/>
          <a:p>
            <a:r>
              <a:rPr lang="ru-RU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контакты</a:t>
            </a:r>
          </a:p>
        </p:txBody>
      </p:sp>
      <p:sp>
        <p:nvSpPr>
          <p:cNvPr id="19" name="Номер слайда 50">
            <a:extLst>
              <a:ext uri="{FF2B5EF4-FFF2-40B4-BE49-F238E27FC236}">
                <a16:creationId xmlns:a16="http://schemas.microsoft.com/office/drawing/2014/main" xmlns="" id="{B54F722C-2069-3D02-CFC9-7B8A4D82B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59974" y="6607261"/>
            <a:ext cx="727623" cy="123111"/>
          </a:xfrm>
        </p:spPr>
        <p:txBody>
          <a:bodyPr lIns="0" tIns="0" rIns="0" bIns="0" anchor="b"/>
          <a:lstStyle/>
          <a:p>
            <a:fld id="{F3749720-1430-DF46-8A1E-D768C54B98EF}" type="slidenum">
              <a:rPr lang="x-none" sz="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</a:t>
            </a:fld>
            <a:endParaRPr lang="x-none" sz="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431947E-13F9-C9BD-AE42-EE617AC7D38A}"/>
              </a:ext>
            </a:extLst>
          </p:cNvPr>
          <p:cNvSpPr txBox="1"/>
          <p:nvPr/>
        </p:nvSpPr>
        <p:spPr>
          <a:xfrm>
            <a:off x="627016" y="6607261"/>
            <a:ext cx="7317882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x-none" sz="800" dirty="0">
                <a:latin typeface="Arial" panose="020B0604020202020204" pitchFamily="34" charset="0"/>
                <a:cs typeface="Arial" panose="020B0604020202020204" pitchFamily="34" charset="0"/>
              </a:rPr>
              <a:t>ИНВЕСТИЦИОННЫЙ ПРОФИЛЬ </a:t>
            </a:r>
            <a:r>
              <a:rPr lang="ru-RU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МУНИЦИПАЛЬНОГО ОБРАЗОВАНИЯ КРАСНОЩЕКОВСКОГО РАЙОНА</a:t>
            </a: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Скругленный прямоугольник 84">
            <a:extLst>
              <a:ext uri="{FF2B5EF4-FFF2-40B4-BE49-F238E27FC236}">
                <a16:creationId xmlns:a16="http://schemas.microsoft.com/office/drawing/2014/main" xmlns="" id="{77A01B19-E683-72F3-D3D4-F5448CED6AA8}"/>
              </a:ext>
            </a:extLst>
          </p:cNvPr>
          <p:cNvSpPr/>
          <p:nvPr/>
        </p:nvSpPr>
        <p:spPr>
          <a:xfrm>
            <a:off x="5244034" y="3104140"/>
            <a:ext cx="4497842" cy="1530000"/>
          </a:xfrm>
          <a:prstGeom prst="roundRect">
            <a:avLst>
              <a:gd name="adj" fmla="val 15395"/>
            </a:avLst>
          </a:prstGeom>
          <a:noFill/>
          <a:ln>
            <a:solidFill>
              <a:srgbClr val="4756A0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xmlns="" id="{C0BA712A-5970-64F3-6AB3-A9390803029C}"/>
              </a:ext>
            </a:extLst>
          </p:cNvPr>
          <p:cNvSpPr txBox="1"/>
          <p:nvPr/>
        </p:nvSpPr>
        <p:spPr>
          <a:xfrm>
            <a:off x="5534654" y="3198357"/>
            <a:ext cx="336797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ИНВЕСТИЦИОННЫЙ УПОЛНОМОЧЕННЫЙ</a:t>
            </a:r>
            <a:endParaRPr lang="x-none" sz="11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7" name="Рисунок 86" descr="Телефонная трубка со сплошной заливкой">
            <a:extLst>
              <a:ext uri="{FF2B5EF4-FFF2-40B4-BE49-F238E27FC236}">
                <a16:creationId xmlns:a16="http://schemas.microsoft.com/office/drawing/2014/main" xmlns="" id="{C6DE0C96-208C-0F2F-280E-020EBEAD16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779840" y="3585913"/>
            <a:ext cx="180000" cy="180000"/>
          </a:xfrm>
          <a:prstGeom prst="rect">
            <a:avLst/>
          </a:prstGeom>
        </p:spPr>
      </p:pic>
      <p:pic>
        <p:nvPicPr>
          <p:cNvPr id="88" name="Рисунок 87" descr="Конверт со сплошной заливкой">
            <a:extLst>
              <a:ext uri="{FF2B5EF4-FFF2-40B4-BE49-F238E27FC236}">
                <a16:creationId xmlns:a16="http://schemas.microsoft.com/office/drawing/2014/main" xmlns="" id="{A5669DE7-103B-5E92-E2C8-863AF13D1F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786190" y="4091768"/>
            <a:ext cx="180000" cy="180000"/>
          </a:xfrm>
          <a:prstGeom prst="rect">
            <a:avLst/>
          </a:prstGeom>
        </p:spPr>
      </p:pic>
      <p:sp>
        <p:nvSpPr>
          <p:cNvPr id="89" name="TextBox 88">
            <a:extLst>
              <a:ext uri="{FF2B5EF4-FFF2-40B4-BE49-F238E27FC236}">
                <a16:creationId xmlns:a16="http://schemas.microsoft.com/office/drawing/2014/main" xmlns="" id="{2B320D37-28CA-43E4-D047-5092F341CFB8}"/>
              </a:ext>
            </a:extLst>
          </p:cNvPr>
          <p:cNvSpPr txBox="1"/>
          <p:nvPr/>
        </p:nvSpPr>
        <p:spPr>
          <a:xfrm>
            <a:off x="5534654" y="3537413"/>
            <a:ext cx="2095727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ЗАКОВРЯШИНА ТАТЬЯНА ГЕННАДЬЕВНА</a:t>
            </a:r>
            <a:endParaRPr lang="x-none" sz="9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xmlns="" id="{A5FA2E06-ACD5-D4CA-CA5A-18E45EE13D6C}"/>
              </a:ext>
            </a:extLst>
          </p:cNvPr>
          <p:cNvSpPr txBox="1"/>
          <p:nvPr/>
        </p:nvSpPr>
        <p:spPr>
          <a:xfrm>
            <a:off x="8156506" y="3537414"/>
            <a:ext cx="120924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+ 7 (385</a:t>
            </a:r>
            <a:r>
              <a:rPr lang="en-US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75</a:t>
            </a:r>
            <a:r>
              <a:rPr lang="ru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2-</a:t>
            </a:r>
            <a:r>
              <a:rPr lang="en-US" sz="900" b="1" dirty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4-01</a:t>
            </a:r>
            <a:endParaRPr lang="x-none" sz="9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xmlns="" id="{C348A606-ACF8-6089-0C2B-37D064DE94AB}"/>
              </a:ext>
            </a:extLst>
          </p:cNvPr>
          <p:cNvSpPr txBox="1"/>
          <p:nvPr/>
        </p:nvSpPr>
        <p:spPr>
          <a:xfrm>
            <a:off x="8202226" y="4019389"/>
            <a:ext cx="1585370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900" b="1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zak-tat-1974@yandex.ru</a:t>
            </a:r>
            <a:endParaRPr lang="en-US" sz="900" b="1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" name="Скругленный прямоугольник 91">
            <a:extLst>
              <a:ext uri="{FF2B5EF4-FFF2-40B4-BE49-F238E27FC236}">
                <a16:creationId xmlns:a16="http://schemas.microsoft.com/office/drawing/2014/main" xmlns="" id="{43CFB82D-B6E0-4602-D294-1E834D997346}"/>
              </a:ext>
            </a:extLst>
          </p:cNvPr>
          <p:cNvSpPr/>
          <p:nvPr/>
        </p:nvSpPr>
        <p:spPr>
          <a:xfrm>
            <a:off x="627016" y="1429319"/>
            <a:ext cx="4497842" cy="1530000"/>
          </a:xfrm>
          <a:prstGeom prst="roundRect">
            <a:avLst>
              <a:gd name="adj" fmla="val 1739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xmlns="" id="{34C27CBF-BE07-07F1-AC06-BD6A89B9C6B3}"/>
              </a:ext>
            </a:extLst>
          </p:cNvPr>
          <p:cNvSpPr txBox="1"/>
          <p:nvPr/>
        </p:nvSpPr>
        <p:spPr>
          <a:xfrm>
            <a:off x="872824" y="1668575"/>
            <a:ext cx="3061613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ЭКОНОМИЧЕСКОГО РАЗВИТИЯ АЛТАЙСКОГО КРАЯ</a:t>
            </a:r>
            <a:endParaRPr lang="x-none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4" name="Скругленный прямоугольник 93">
            <a:extLst>
              <a:ext uri="{FF2B5EF4-FFF2-40B4-BE49-F238E27FC236}">
                <a16:creationId xmlns:a16="http://schemas.microsoft.com/office/drawing/2014/main" xmlns="" id="{D0472071-2FCF-B872-4012-3103771D702C}"/>
              </a:ext>
            </a:extLst>
          </p:cNvPr>
          <p:cNvSpPr/>
          <p:nvPr/>
        </p:nvSpPr>
        <p:spPr>
          <a:xfrm>
            <a:off x="627016" y="4777822"/>
            <a:ext cx="4497842" cy="1530000"/>
          </a:xfrm>
          <a:prstGeom prst="roundRect">
            <a:avLst>
              <a:gd name="adj" fmla="val 1739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95" name="Скругленный прямоугольник 94">
            <a:extLst>
              <a:ext uri="{FF2B5EF4-FFF2-40B4-BE49-F238E27FC236}">
                <a16:creationId xmlns:a16="http://schemas.microsoft.com/office/drawing/2014/main" xmlns="" id="{AA2070FC-B2AE-831D-D4F9-D130744CB387}"/>
              </a:ext>
            </a:extLst>
          </p:cNvPr>
          <p:cNvSpPr/>
          <p:nvPr/>
        </p:nvSpPr>
        <p:spPr>
          <a:xfrm>
            <a:off x="627016" y="3103571"/>
            <a:ext cx="4497842" cy="1530000"/>
          </a:xfrm>
          <a:prstGeom prst="roundRect">
            <a:avLst>
              <a:gd name="adj" fmla="val 17397"/>
            </a:avLst>
          </a:prstGeom>
          <a:solidFill>
            <a:srgbClr val="4756A0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pic>
        <p:nvPicPr>
          <p:cNvPr id="96" name="Рисунок 95" descr="Маркер со сплошной заливкой">
            <a:extLst>
              <a:ext uri="{FF2B5EF4-FFF2-40B4-BE49-F238E27FC236}">
                <a16:creationId xmlns:a16="http://schemas.microsoft.com/office/drawing/2014/main" xmlns="" id="{AA3C7A9D-0CD2-B002-37C0-492EAB8069E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872824" y="2263735"/>
            <a:ext cx="180000" cy="180000"/>
          </a:xfrm>
          <a:prstGeom prst="rect">
            <a:avLst/>
          </a:prstGeom>
        </p:spPr>
      </p:pic>
      <p:pic>
        <p:nvPicPr>
          <p:cNvPr id="97" name="Рисунок 96" descr="Телефонная трубка со сплошной заливкой">
            <a:extLst>
              <a:ext uri="{FF2B5EF4-FFF2-40B4-BE49-F238E27FC236}">
                <a16:creationId xmlns:a16="http://schemas.microsoft.com/office/drawing/2014/main" xmlns="" id="{5FD3091E-30D1-1898-AF91-772644E197F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3148307" y="2263735"/>
            <a:ext cx="180000" cy="180000"/>
          </a:xfrm>
          <a:prstGeom prst="rect">
            <a:avLst/>
          </a:prstGeom>
        </p:spPr>
      </p:pic>
      <p:pic>
        <p:nvPicPr>
          <p:cNvPr id="98" name="Рисунок 97" descr="Конверт со сплошной заливкой">
            <a:extLst>
              <a:ext uri="{FF2B5EF4-FFF2-40B4-BE49-F238E27FC236}">
                <a16:creationId xmlns:a16="http://schemas.microsoft.com/office/drawing/2014/main" xmlns="" id="{4731CE34-B72C-34A9-AE0D-CFCA7D786FD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3148307" y="2548327"/>
            <a:ext cx="180000" cy="180000"/>
          </a:xfrm>
          <a:prstGeom prst="rect">
            <a:avLst/>
          </a:prstGeom>
        </p:spPr>
      </p:pic>
      <p:sp>
        <p:nvSpPr>
          <p:cNvPr id="99" name="TextBox 98">
            <a:extLst>
              <a:ext uri="{FF2B5EF4-FFF2-40B4-BE49-F238E27FC236}">
                <a16:creationId xmlns:a16="http://schemas.microsoft.com/office/drawing/2014/main" xmlns="" id="{2F2B9486-26DF-374A-FFFA-6392A5B5FAA8}"/>
              </a:ext>
            </a:extLst>
          </p:cNvPr>
          <p:cNvSpPr txBox="1"/>
          <p:nvPr/>
        </p:nvSpPr>
        <p:spPr>
          <a:xfrm>
            <a:off x="1156814" y="2284485"/>
            <a:ext cx="1810830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RU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р-т Комсомольский, д. 118,</a:t>
            </a:r>
          </a:p>
          <a:p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lang="ru-RU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Барнаул, Алтайский край,</a:t>
            </a:r>
          </a:p>
          <a:p>
            <a:r>
              <a:rPr lang="ru-RU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656038</a:t>
            </a:r>
            <a:endParaRPr lang="x-none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xmlns="" id="{5E102E39-639E-3C66-DA5E-C210980FCAF4}"/>
              </a:ext>
            </a:extLst>
          </p:cNvPr>
          <p:cNvSpPr txBox="1"/>
          <p:nvPr/>
        </p:nvSpPr>
        <p:spPr>
          <a:xfrm>
            <a:off x="3493768" y="2284485"/>
            <a:ext cx="120924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ru-RU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(3852) 20-65-01</a:t>
            </a:r>
            <a:endParaRPr lang="x-none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xmlns="" id="{43C4A894-8B64-3AFF-9699-BF3CB1DC5528}"/>
              </a:ext>
            </a:extLst>
          </p:cNvPr>
          <p:cNvSpPr txBox="1"/>
          <p:nvPr/>
        </p:nvSpPr>
        <p:spPr>
          <a:xfrm>
            <a:off x="3493768" y="2575065"/>
            <a:ext cx="120924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ekonom@alregn.ru</a:t>
            </a:r>
            <a:endParaRPr lang="x-none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xmlns="" id="{7CE70322-5299-BAFB-9D25-A77A515063F3}"/>
              </a:ext>
            </a:extLst>
          </p:cNvPr>
          <p:cNvSpPr txBox="1"/>
          <p:nvPr/>
        </p:nvSpPr>
        <p:spPr>
          <a:xfrm>
            <a:off x="872258" y="3337359"/>
            <a:ext cx="4080741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АДМИНИСТРАЦИЯ КРАСНОЩЕКОВСКОГО РАЙОНА АЛТАЙСКОГО КРАЯ</a:t>
            </a:r>
            <a:endParaRPr lang="x-none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xmlns="" id="{8B2905DD-B764-4690-38FB-2431D9518D7C}"/>
              </a:ext>
            </a:extLst>
          </p:cNvPr>
          <p:cNvSpPr txBox="1"/>
          <p:nvPr/>
        </p:nvSpPr>
        <p:spPr>
          <a:xfrm>
            <a:off x="872258" y="5011610"/>
            <a:ext cx="4332201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1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КАУ «АЛТАЙ</a:t>
            </a:r>
            <a:r>
              <a:rPr lang="en-US" sz="11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ru-RU" sz="11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КИЙ ЦЕНТР ИНВЕСТИЦИЙ И РАЗВИТИЯ»</a:t>
            </a:r>
            <a:endParaRPr lang="x-none" sz="1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xmlns="" id="{443498F8-1200-3A46-00DC-87A80C8555DD}"/>
              </a:ext>
            </a:extLst>
          </p:cNvPr>
          <p:cNvSpPr txBox="1"/>
          <p:nvPr/>
        </p:nvSpPr>
        <p:spPr>
          <a:xfrm>
            <a:off x="5534654" y="4019389"/>
            <a:ext cx="2095727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Заместитель главы администрации </a:t>
            </a:r>
            <a:r>
              <a:rPr lang="ru-RU" sz="900" dirty="0" err="1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Краснощековского</a:t>
            </a:r>
            <a:r>
              <a:rPr lang="ru-RU" sz="900" dirty="0" smtClean="0">
                <a:solidFill>
                  <a:srgbClr val="4756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района</a:t>
            </a:r>
            <a:endParaRPr lang="x-none" sz="900" dirty="0">
              <a:solidFill>
                <a:srgbClr val="4756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1" name="Рисунок 110" descr="Маркер со сплошной заливкой">
            <a:extLst>
              <a:ext uri="{FF2B5EF4-FFF2-40B4-BE49-F238E27FC236}">
                <a16:creationId xmlns:a16="http://schemas.microsoft.com/office/drawing/2014/main" xmlns="" id="{92658D91-4F1A-1013-617D-AC88E6FD410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872824" y="3932519"/>
            <a:ext cx="180000" cy="180000"/>
          </a:xfrm>
          <a:prstGeom prst="rect">
            <a:avLst/>
          </a:prstGeom>
        </p:spPr>
      </p:pic>
      <p:pic>
        <p:nvPicPr>
          <p:cNvPr id="112" name="Рисунок 111" descr="Телефонная трубка со сплошной заливкой">
            <a:extLst>
              <a:ext uri="{FF2B5EF4-FFF2-40B4-BE49-F238E27FC236}">
                <a16:creationId xmlns:a16="http://schemas.microsoft.com/office/drawing/2014/main" xmlns="" id="{5944BED6-27AA-8456-5FE5-59D0D2C7183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3148307" y="3932519"/>
            <a:ext cx="180000" cy="180000"/>
          </a:xfrm>
          <a:prstGeom prst="rect">
            <a:avLst/>
          </a:prstGeom>
        </p:spPr>
      </p:pic>
      <p:pic>
        <p:nvPicPr>
          <p:cNvPr id="113" name="Рисунок 112" descr="Конверт со сплошной заливкой">
            <a:extLst>
              <a:ext uri="{FF2B5EF4-FFF2-40B4-BE49-F238E27FC236}">
                <a16:creationId xmlns:a16="http://schemas.microsoft.com/office/drawing/2014/main" xmlns="" id="{E947C747-D55E-C59C-CF17-86D66C0DC70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3148307" y="4217111"/>
            <a:ext cx="180000" cy="180000"/>
          </a:xfrm>
          <a:prstGeom prst="rect">
            <a:avLst/>
          </a:prstGeom>
        </p:spPr>
      </p:pic>
      <p:sp>
        <p:nvSpPr>
          <p:cNvPr id="114" name="TextBox 113">
            <a:extLst>
              <a:ext uri="{FF2B5EF4-FFF2-40B4-BE49-F238E27FC236}">
                <a16:creationId xmlns:a16="http://schemas.microsoft.com/office/drawing/2014/main" xmlns="" id="{E506FE83-E43F-D5FE-C569-AAFD741095BB}"/>
              </a:ext>
            </a:extLst>
          </p:cNvPr>
          <p:cNvSpPr txBox="1"/>
          <p:nvPr/>
        </p:nvSpPr>
        <p:spPr>
          <a:xfrm>
            <a:off x="1156813" y="3953269"/>
            <a:ext cx="199149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lang="ru-RU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л. Ленина, д.152,</a:t>
            </a:r>
          </a:p>
          <a:p>
            <a:r>
              <a:rPr lang="ru-RU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с. Краснощеково, </a:t>
            </a:r>
            <a:r>
              <a:rPr lang="ru-RU" sz="9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Краснощековский</a:t>
            </a:r>
            <a:r>
              <a:rPr lang="ru-RU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район, Алтайский край, 658340</a:t>
            </a:r>
            <a:endParaRPr lang="x-none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xmlns="" id="{50529039-4229-11E7-959A-27667A61D1C6}"/>
              </a:ext>
            </a:extLst>
          </p:cNvPr>
          <p:cNvSpPr txBox="1"/>
          <p:nvPr/>
        </p:nvSpPr>
        <p:spPr>
          <a:xfrm>
            <a:off x="3493768" y="3953269"/>
            <a:ext cx="120924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ru-RU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(385</a:t>
            </a:r>
            <a:r>
              <a:rPr lang="en-US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75</a:t>
            </a:r>
            <a:r>
              <a:rPr lang="ru-RU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2-</a:t>
            </a:r>
            <a:r>
              <a:rPr lang="en-US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4-01</a:t>
            </a:r>
            <a:endParaRPr lang="x-none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xmlns="" id="{279D6FDC-FDEE-BD4F-4A25-B7646B86629F}"/>
              </a:ext>
            </a:extLst>
          </p:cNvPr>
          <p:cNvSpPr txBox="1"/>
          <p:nvPr/>
        </p:nvSpPr>
        <p:spPr>
          <a:xfrm>
            <a:off x="3464169" y="4243849"/>
            <a:ext cx="123884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krasnosh@ab.ru</a:t>
            </a:r>
          </a:p>
          <a:p>
            <a:endParaRPr lang="x-none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7" name="Рисунок 116" descr="Маркер со сплошной заливкой">
            <a:extLst>
              <a:ext uri="{FF2B5EF4-FFF2-40B4-BE49-F238E27FC236}">
                <a16:creationId xmlns:a16="http://schemas.microsoft.com/office/drawing/2014/main" xmlns="" id="{7AEB7BDC-832C-9A62-9941-04879F5EA99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872824" y="5612238"/>
            <a:ext cx="180000" cy="180000"/>
          </a:xfrm>
          <a:prstGeom prst="rect">
            <a:avLst/>
          </a:prstGeom>
        </p:spPr>
      </p:pic>
      <p:pic>
        <p:nvPicPr>
          <p:cNvPr id="118" name="Рисунок 117" descr="Телефонная трубка со сплошной заливкой">
            <a:extLst>
              <a:ext uri="{FF2B5EF4-FFF2-40B4-BE49-F238E27FC236}">
                <a16:creationId xmlns:a16="http://schemas.microsoft.com/office/drawing/2014/main" xmlns="" id="{8FD9D260-D463-34A4-718B-C085B76BE1C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3148307" y="5612238"/>
            <a:ext cx="180000" cy="180000"/>
          </a:xfrm>
          <a:prstGeom prst="rect">
            <a:avLst/>
          </a:prstGeom>
        </p:spPr>
      </p:pic>
      <p:pic>
        <p:nvPicPr>
          <p:cNvPr id="119" name="Рисунок 118" descr="Конверт со сплошной заливкой">
            <a:extLst>
              <a:ext uri="{FF2B5EF4-FFF2-40B4-BE49-F238E27FC236}">
                <a16:creationId xmlns:a16="http://schemas.microsoft.com/office/drawing/2014/main" xmlns="" id="{1F5CAFCB-AE4F-4EB2-1316-9620E09C53F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3148307" y="5896830"/>
            <a:ext cx="180000" cy="180000"/>
          </a:xfrm>
          <a:prstGeom prst="rect">
            <a:avLst/>
          </a:prstGeom>
        </p:spPr>
      </p:pic>
      <p:sp>
        <p:nvSpPr>
          <p:cNvPr id="120" name="TextBox 119">
            <a:extLst>
              <a:ext uri="{FF2B5EF4-FFF2-40B4-BE49-F238E27FC236}">
                <a16:creationId xmlns:a16="http://schemas.microsoft.com/office/drawing/2014/main" xmlns="" id="{9D1CF503-7447-E298-2516-E4BD72457399}"/>
              </a:ext>
            </a:extLst>
          </p:cNvPr>
          <p:cNvSpPr txBox="1"/>
          <p:nvPr/>
        </p:nvSpPr>
        <p:spPr>
          <a:xfrm>
            <a:off x="1156814" y="5632988"/>
            <a:ext cx="1810830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RU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р-т </a:t>
            </a:r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Комсомольский, д. 118,</a:t>
            </a:r>
          </a:p>
          <a:p>
            <a:r>
              <a:rPr lang="ru-RU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</a:t>
            </a:r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Барнаул, Алтайский край,</a:t>
            </a:r>
          </a:p>
          <a:p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656038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xmlns="" id="{7E94770E-689F-2C9E-757E-15C8471B1841}"/>
              </a:ext>
            </a:extLst>
          </p:cNvPr>
          <p:cNvSpPr txBox="1"/>
          <p:nvPr/>
        </p:nvSpPr>
        <p:spPr>
          <a:xfrm>
            <a:off x="3493768" y="5632988"/>
            <a:ext cx="120924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9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ru-RU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(3852) 20-66-12</a:t>
            </a:r>
            <a:endParaRPr lang="x-none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xmlns="" id="{B5340265-A72B-D72A-4088-C5E5C7971A51}"/>
              </a:ext>
            </a:extLst>
          </p:cNvPr>
          <p:cNvSpPr txBox="1"/>
          <p:nvPr/>
        </p:nvSpPr>
        <p:spPr>
          <a:xfrm>
            <a:off x="3493768" y="5923568"/>
            <a:ext cx="1209246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9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kau_invest@mail.ru</a:t>
            </a:r>
            <a:endParaRPr lang="x-none" sz="9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409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30589</TotalTime>
  <Words>1674</Words>
  <Application>Microsoft Office PowerPoint</Application>
  <PresentationFormat>Лист A4 (210x297 мм)</PresentationFormat>
  <Paragraphs>484</Paragraphs>
  <Slides>21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9" baseType="lpstr">
      <vt:lpstr>Arial</vt:lpstr>
      <vt:lpstr>Arial Black</vt:lpstr>
      <vt:lpstr>Calibri</vt:lpstr>
      <vt:lpstr>Calibri Light</vt:lpstr>
      <vt:lpstr>Roboto</vt:lpstr>
      <vt:lpstr>system-ui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Валерия Гугнина</dc:creator>
  <cp:lastModifiedBy>user</cp:lastModifiedBy>
  <cp:revision>389</cp:revision>
  <dcterms:created xsi:type="dcterms:W3CDTF">2023-11-22T14:19:10Z</dcterms:created>
  <dcterms:modified xsi:type="dcterms:W3CDTF">2025-11-01T04:48:19Z</dcterms:modified>
</cp:coreProperties>
</file>