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E47"/>
    <a:srgbClr val="2F639D"/>
    <a:srgbClr val="EE047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50" d="100"/>
          <a:sy n="150" d="100"/>
        </p:scale>
        <p:origin x="-1728" y="139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673086-8453-491A-9471-7EC4DC826755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40689-BC78-4DBA-B6BA-13E77A5F84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6548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40689-BC78-4DBA-B6BA-13E77A5F84D7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3009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0911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7342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2605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1866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3155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1077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558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9765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176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1359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440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37C50-A7EC-4DFA-B353-E91C10F195AE}" type="datetimeFigureOut">
              <a:rPr lang="ru-RU" smtClean="0"/>
              <a:pPr/>
              <a:t>15.06.2018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E4A3CF-8A5C-41A9-81DF-E3A4B19BE3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5863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hyperlink" Target="http://www./22mchs.gov/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30416"/>
            <a:ext cx="6880103" cy="2843808"/>
          </a:xfrm>
          <a:prstGeom prst="rect">
            <a:avLst/>
          </a:prstGeom>
          <a:gradFill rotWithShape="1">
            <a:gsLst>
              <a:gs pos="0">
                <a:srgbClr val="9999FF"/>
              </a:gs>
              <a:gs pos="100000">
                <a:srgbClr val="003399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68123" tIns="34064" rIns="68123" bIns="34064" anchor="ctr"/>
          <a:lstStyle>
            <a:lvl1pPr algn="l" defTabSz="788988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 defTabSz="788988" eaLnBrk="0" hangingPunct="0">
              <a:spcBef>
                <a:spcPct val="20000"/>
              </a:spcBef>
              <a:buChar char="–"/>
              <a:defRPr sz="22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 defTabSz="788988"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 defTabSz="788988" eaLnBrk="0" hangingPunct="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defTabSz="788988" eaLnBrk="0" hangingPunct="0">
              <a:spcBef>
                <a:spcPct val="20000"/>
              </a:spcBef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7889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7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sz="1500" b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79512"/>
            <a:ext cx="685800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ln w="1905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latin typeface="Arial" panose="020B0604020202020204" pitchFamily="34" charset="0"/>
                <a:cs typeface="Arial" panose="020B0604020202020204" pitchFamily="34" charset="0"/>
              </a:rPr>
              <a:t>КРАСНОЩЕКОВСКИЙ РАЙОН</a:t>
            </a:r>
            <a:endParaRPr lang="ru-RU" sz="2400" b="1" dirty="0">
              <a:ln w="19050">
                <a:solidFill>
                  <a:schemeClr val="accent5">
                    <a:lumMod val="60000"/>
                    <a:lumOff val="40000"/>
                  </a:schemeClr>
                </a:solidFill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7" descr="Untitled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3922" y="72888"/>
            <a:ext cx="963624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9071" y="2044050"/>
            <a:ext cx="6858000" cy="7649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ru-RU" sz="5400" b="1" dirty="0" smtClean="0">
                <a:ln w="28575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СЛУЖБЫ  РСЧС</a:t>
            </a:r>
          </a:p>
          <a:p>
            <a:pPr algn="ctr">
              <a:lnSpc>
                <a:spcPts val="2000"/>
              </a:lnSpc>
            </a:pPr>
            <a:r>
              <a:rPr lang="ru-RU" sz="2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ПРЕДУПРЕЖДЕНИЕ, СПАСЕНИЕ, ПОМОЩЬ</a:t>
            </a:r>
            <a:endParaRPr lang="ru-RU" sz="2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828" y="3347863"/>
            <a:ext cx="2276872" cy="57859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624" y="3347864"/>
            <a:ext cx="2246076" cy="416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800" b="1" dirty="0"/>
              <a:t>ЕДИНАЯ ДЕЖУРНО - ДИСПЕТЧЕРСКАЯ СЛУЖБА (ЕДДС) </a:t>
            </a:r>
            <a:r>
              <a:rPr lang="ru-RU" sz="800" b="1" dirty="0" smtClean="0"/>
              <a:t>Краснощёковского </a:t>
            </a:r>
            <a:r>
              <a:rPr lang="ru-RU" sz="800" b="1" dirty="0" smtClean="0"/>
              <a:t>района</a:t>
            </a:r>
            <a:endParaRPr lang="ru-RU" sz="800" b="1" dirty="0"/>
          </a:p>
          <a:p>
            <a:pPr algn="just"/>
            <a:r>
              <a:rPr lang="ru-RU" sz="800" b="1" dirty="0"/>
              <a:t>Алтайского </a:t>
            </a:r>
            <a:r>
              <a:rPr lang="ru-RU" sz="800" b="1" dirty="0" smtClean="0"/>
              <a:t>края</a:t>
            </a:r>
          </a:p>
          <a:p>
            <a:pPr algn="just"/>
            <a:endParaRPr lang="en-US" sz="800" b="1" dirty="0"/>
          </a:p>
          <a:p>
            <a:pPr algn="just">
              <a:lnSpc>
                <a:spcPts val="700"/>
              </a:lnSpc>
            </a:pPr>
            <a:r>
              <a:rPr lang="ru-RU" sz="800" b="1" dirty="0" smtClean="0"/>
              <a:t>ЕДДС</a:t>
            </a:r>
            <a:r>
              <a:rPr lang="ru-RU" sz="800" dirty="0" smtClean="0"/>
              <a:t> </a:t>
            </a:r>
            <a:r>
              <a:rPr lang="ru-RU" sz="800" dirty="0"/>
              <a:t>– это орган повседневного управления единой государственной системы предупреждения и ликвидации чрезвычайных ситуаций муниципального уровня.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Основные задачи</a:t>
            </a:r>
            <a:r>
              <a:rPr lang="ru-RU" sz="800" b="1" dirty="0"/>
              <a:t> ЕДДС</a:t>
            </a:r>
            <a:r>
              <a:rPr lang="ru-RU" sz="800" dirty="0"/>
              <a:t>: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прием от населения и организаций сообщений об угрозе или факте возникновения ЧС (</a:t>
            </a:r>
            <a:r>
              <a:rPr lang="ru-RU" sz="800" dirty="0" smtClean="0"/>
              <a:t>происшествия</a:t>
            </a:r>
            <a:r>
              <a:rPr lang="ru-RU" sz="800" dirty="0"/>
              <a:t>);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анализ и оценка достоверности поступив-шей информации, доведение ее до ДДС, в компетенцию которой входит реагирование на принятое сообщение;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сбор и обработка данных необходимых для подготовки и принятия решений по предупреждению и ликвидации ЧС (происшествий), а также контроля их исполнения,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уточнение и корректировка действий привлеченных дежурно-диспетчерских служб по реагированию на вызовы (сообщения о происшествиях), поступающие по единому номеру «112»;</a:t>
            </a:r>
          </a:p>
          <a:p>
            <a:pPr algn="just">
              <a:lnSpc>
                <a:spcPts val="700"/>
              </a:lnSpc>
            </a:pPr>
            <a:r>
              <a:rPr lang="ru-RU" sz="800" dirty="0"/>
              <a:t>•</a:t>
            </a:r>
            <a:r>
              <a:rPr lang="en-US" sz="800" dirty="0"/>
              <a:t> </a:t>
            </a:r>
            <a:r>
              <a:rPr lang="ru-RU" sz="800" dirty="0"/>
              <a:t>контроль результатов реагирования на вызовы (сообщения о происшествиях), поступившие по единому номеру «112» с территории муниципального образования.</a:t>
            </a:r>
            <a:endParaRPr lang="en-US" sz="800" dirty="0"/>
          </a:p>
          <a:p>
            <a:pPr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с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Постановлением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администрации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Краснощёковского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от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24.12.2009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№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725-46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«О создании Единой дежурно-диспетчерской службы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Краснощёковского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Алтайского края» можно на официальном сайте муниципального образования. </a:t>
            </a: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ru-RU" sz="800" b="1" dirty="0"/>
          </a:p>
          <a:p>
            <a:pPr>
              <a:lnSpc>
                <a:spcPts val="600"/>
              </a:lnSpc>
            </a:pPr>
            <a:endParaRPr lang="en-US" sz="800" b="1" dirty="0"/>
          </a:p>
          <a:p>
            <a:pPr>
              <a:lnSpc>
                <a:spcPts val="600"/>
              </a:lnSpc>
            </a:pPr>
            <a:r>
              <a:rPr lang="ru-RU" sz="800" b="1" dirty="0"/>
              <a:t>ТЕЛЕФОНЫ ЭКСТРЕННЫХ</a:t>
            </a:r>
          </a:p>
          <a:p>
            <a:pPr>
              <a:lnSpc>
                <a:spcPts val="600"/>
              </a:lnSpc>
            </a:pPr>
            <a:r>
              <a:rPr lang="ru-RU" sz="800" b="1" dirty="0"/>
              <a:t>(АВАРИЙНО - СПАСАТЕЛЬНЫХ) СЛУЖБ</a:t>
            </a:r>
          </a:p>
          <a:p>
            <a:pPr>
              <a:lnSpc>
                <a:spcPts val="600"/>
              </a:lnSpc>
            </a:pPr>
            <a:r>
              <a:rPr lang="ru-RU" sz="800" b="1" dirty="0" err="1" smtClean="0"/>
              <a:t>Краснощековского</a:t>
            </a:r>
            <a:r>
              <a:rPr lang="ru-RU" sz="800" b="1" dirty="0" smtClean="0"/>
              <a:t> района Алтайского края</a:t>
            </a:r>
            <a:endParaRPr lang="ru-RU" sz="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291117" y="3347864"/>
            <a:ext cx="2304256" cy="578592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6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291117" y="3362930"/>
            <a:ext cx="2304256" cy="5837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ОПРЕДЕЛЕНИЕ ФАКТОРОВ РИСКА.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Территории каждого муниципального района присуща своя характерная особенность возникновения факторов риска, связанная: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особенностью географического положения;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влиянием природных факторов;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наличием индустриальных узлов и крупных производственных предприятий (ПОО),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с развитостью социальной, транспортной и коммунальной инфраструктуры;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• и другими факторами способствующими возникновению источников риска.</a:t>
            </a:r>
          </a:p>
          <a:p>
            <a:pPr lvl="0" algn="just">
              <a:lnSpc>
                <a:spcPts val="700"/>
              </a:lnSpc>
            </a:pPr>
            <a:r>
              <a:rPr lang="ru-RU" sz="800">
                <a:solidFill>
                  <a:prstClr val="black"/>
                </a:solidFill>
              </a:rPr>
              <a:t>В </a:t>
            </a:r>
            <a:r>
              <a:rPr lang="ru-RU" sz="800" smtClean="0">
                <a:solidFill>
                  <a:prstClr val="black"/>
                </a:solidFill>
              </a:rPr>
              <a:t>Краснощёковском </a:t>
            </a:r>
            <a:r>
              <a:rPr lang="ru-RU" sz="800" dirty="0" smtClean="0">
                <a:solidFill>
                  <a:prstClr val="black"/>
                </a:solidFill>
              </a:rPr>
              <a:t>районе </a:t>
            </a:r>
            <a:r>
              <a:rPr lang="ru-RU" sz="800" dirty="0">
                <a:solidFill>
                  <a:prstClr val="black"/>
                </a:solidFill>
              </a:rPr>
              <a:t>Алтайского края </a:t>
            </a:r>
            <a:r>
              <a:rPr lang="ru-RU" sz="800">
                <a:solidFill>
                  <a:prstClr val="black"/>
                </a:solidFill>
              </a:rPr>
              <a:t>определены </a:t>
            </a:r>
            <a:r>
              <a:rPr lang="ru-RU" sz="800" smtClean="0">
                <a:solidFill>
                  <a:prstClr val="black"/>
                </a:solidFill>
              </a:rPr>
              <a:t>43 фактора </a:t>
            </a:r>
            <a:r>
              <a:rPr lang="ru-RU" sz="800">
                <a:solidFill>
                  <a:prstClr val="black"/>
                </a:solidFill>
              </a:rPr>
              <a:t>риска </a:t>
            </a:r>
            <a:r>
              <a:rPr lang="ru-RU" sz="800" smtClean="0">
                <a:solidFill>
                  <a:prstClr val="black"/>
                </a:solidFill>
              </a:rPr>
              <a:t>связанных </a:t>
            </a:r>
            <a:r>
              <a:rPr lang="ru-RU" sz="800" dirty="0">
                <a:solidFill>
                  <a:prstClr val="black"/>
                </a:solidFill>
              </a:rPr>
              <a:t>с природными условиями и техногенными процессами жизнедеятельности населения.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Основные цели создания Служб РСЧС.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1. Упорядочение вопросов взаимодействия органов управления, сил и средств муниципального звена ТП РСЧС при реагировании на риски возникновения ЧС.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2. Оптимизация работы ЕДДС с целью повышения гарантированного реагирования на ЧС (происшествия).</a:t>
            </a:r>
          </a:p>
          <a:p>
            <a:pPr lvl="0" algn="just">
              <a:lnSpc>
                <a:spcPts val="700"/>
              </a:lnSpc>
            </a:pPr>
            <a:r>
              <a:rPr lang="ru-RU" sz="800" dirty="0">
                <a:solidFill>
                  <a:prstClr val="black"/>
                </a:solidFill>
              </a:rPr>
              <a:t>3. Определения персональной ответственности руководителей органов управления, в полномочия которых входят вопросы предупреждения и ликвидации ЧС.</a:t>
            </a:r>
          </a:p>
          <a:p>
            <a:pPr lvl="0" algn="just">
              <a:lnSpc>
                <a:spcPts val="700"/>
              </a:lnSpc>
            </a:pP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Служба РСЧС </a:t>
            </a:r>
            <a:r>
              <a:rPr lang="ru-RU" sz="800" dirty="0">
                <a:solidFill>
                  <a:prstClr val="black"/>
                </a:solidFill>
              </a:rPr>
              <a:t>– это нештатное организационно-техническое объединение органов управления, сил и средств подразделений ФОИВ, ОИВ субъекта РФ, ОМСУ и организаций (независимо от форм собственности), осуществляющих свою профессиональную деятельность на территории муниципального образования, в компетенцию которых входят вопросы предупреждения и ликвидации ЧС (имеющих основные задачи по управлению определённым риском).</a:t>
            </a:r>
          </a:p>
          <a:p>
            <a:pPr lvl="0" algn="just">
              <a:lnSpc>
                <a:spcPts val="700"/>
              </a:lnSpc>
            </a:pP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dirty="0">
                <a:solidFill>
                  <a:prstClr val="black"/>
                </a:solidFill>
              </a:rPr>
              <a:t>Службы РСЧС </a:t>
            </a:r>
            <a:r>
              <a:rPr lang="ru-RU" sz="800" dirty="0">
                <a:solidFill>
                  <a:prstClr val="black"/>
                </a:solidFill>
              </a:rPr>
              <a:t>призваны организовывать работу на местах, определять порядок взаимодействия сил и средств не только с первых часов чрезвычайных событий, но и в повседневной деятельности, для прогнозирования и предупреждения происшествий и ЧС (рисков), которые закреплены за соответствующими службами.</a:t>
            </a:r>
          </a:p>
          <a:p>
            <a:pPr lvl="0" algn="just">
              <a:lnSpc>
                <a:spcPts val="700"/>
              </a:lnSpc>
            </a:pPr>
            <a:endParaRPr lang="ru-RU" sz="800" dirty="0">
              <a:solidFill>
                <a:prstClr val="black"/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с основными принципами организации деятельности Служб РСЧС можно на официальном сайте Главного управления МЧС России по Алтайскому краю: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www./22</a:t>
            </a:r>
            <a:r>
              <a:rPr lang="en-US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mchs.gov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/</a:t>
            </a:r>
            <a:r>
              <a:rPr lang="en-US" sz="800" b="1" i="1" dirty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.</a:t>
            </a:r>
            <a:r>
              <a:rPr lang="ru-RU" sz="800" b="1" i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hlinkClick r:id="rId4"/>
              </a:rPr>
              <a:t>ru</a:t>
            </a:r>
            <a:endParaRPr lang="ru-RU" sz="8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lvl="0" algn="just">
              <a:lnSpc>
                <a:spcPts val="700"/>
              </a:lnSpc>
            </a:pP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Ознакомиться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 Постановлением администрации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Краснощековского района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от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09.11.2017 № 685 «О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функционировании муниципального звена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Краснощёковского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территориальной подсистемы единой государственной системы предупреждения и ликвидации чрезвычайных ситуаций Алтайского края». можно на официальном сайте муниципального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образования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602097" y="3333101"/>
            <a:ext cx="2251684" cy="58006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4595373" y="7020273"/>
            <a:ext cx="2255902" cy="317268"/>
          </a:xfrm>
          <a:prstGeom prst="rect">
            <a:avLst/>
          </a:prstGeom>
          <a:gradFill flip="none" rotWithShape="1">
            <a:gsLst>
              <a:gs pos="0">
                <a:srgbClr val="EE047F">
                  <a:shade val="30000"/>
                  <a:satMod val="115000"/>
                </a:srgbClr>
              </a:gs>
              <a:gs pos="50000">
                <a:srgbClr val="EE047F">
                  <a:shade val="67500"/>
                  <a:satMod val="115000"/>
                </a:srgbClr>
              </a:gs>
              <a:gs pos="100000">
                <a:srgbClr val="EE047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УВАЖАЕМЫЕ СОГРАЖДАНЕ</a:t>
            </a:r>
            <a:endParaRPr lang="en-US" sz="10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602097" y="7403255"/>
            <a:ext cx="2255903" cy="1079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По всем вопросам ненадлежащего исполнения законодательства Российской Федерации, нормативных правовых актов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Краснощёковского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 </a:t>
            </a: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Алтайского края в вопросах профилактики, предупреждения, спасения и оказания помощи при возникновении чрезвычайных ситуаций и происшествий просим обращаться:</a:t>
            </a:r>
            <a:endParaRPr lang="ru-RU" sz="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 ЕДДС при Администрации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Краснощёковского </a:t>
            </a:r>
            <a:r>
              <a:rPr lang="ru-RU" sz="8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района</a:t>
            </a:r>
            <a:endParaRPr lang="ru-RU" sz="8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>
              <a:lnSpc>
                <a:spcPts val="700"/>
              </a:lnSpc>
            </a:pPr>
            <a:r>
              <a:rPr lang="ru-RU" sz="800" b="1" i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Тел: 8(385-75) 2-18-59</a:t>
            </a:r>
          </a:p>
        </p:txBody>
      </p:sp>
      <p:pic>
        <p:nvPicPr>
          <p:cNvPr id="21" name="Picture 4" descr="Onf-logo.sv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67981" y="8550751"/>
            <a:ext cx="476671" cy="395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5325414" y="8483038"/>
            <a:ext cx="152586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"/>
              </a:lnSpc>
            </a:pPr>
            <a:r>
              <a:rPr lang="ru-RU" sz="700" b="1" dirty="0"/>
              <a:t>В </a:t>
            </a:r>
            <a:r>
              <a:rPr lang="ru-RU" sz="700" b="1" dirty="0" smtClean="0"/>
              <a:t>региональный исполком </a:t>
            </a:r>
            <a:r>
              <a:rPr lang="ru-RU" sz="700" b="1" dirty="0"/>
              <a:t>Общероссийского народного фронта (ОНФ) в Алтайском крае</a:t>
            </a:r>
          </a:p>
          <a:p>
            <a:pPr>
              <a:lnSpc>
                <a:spcPts val="700"/>
              </a:lnSpc>
            </a:pPr>
            <a:r>
              <a:rPr lang="ru-RU" sz="700" b="1" dirty="0"/>
              <a:t>Тел: (</a:t>
            </a:r>
            <a:r>
              <a:rPr lang="ru-RU" sz="700" b="1" dirty="0" smtClean="0"/>
              <a:t>8-385-2) 20-07-13</a:t>
            </a:r>
            <a:endParaRPr lang="ru-RU" sz="700" b="1" dirty="0"/>
          </a:p>
        </p:txBody>
      </p:sp>
      <p:pic>
        <p:nvPicPr>
          <p:cNvPr id="23" name="Picture 1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2840" y="683568"/>
            <a:ext cx="1080120" cy="1023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rgbClr val="708688"/>
                  </a:outerShdw>
                </a:effectLst>
              </a14:hiddenEffects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0" y="2813392"/>
            <a:ext cx="2291117" cy="53447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ЭКСТРЕННОЕ РЕАГИРОВАНИЕ НА ЧС И ПРОИСШЕСТВИЯ</a:t>
            </a:r>
            <a:endParaRPr lang="ru-RU" sz="1000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289828" y="2813392"/>
            <a:ext cx="2316487" cy="549538"/>
          </a:xfrm>
          <a:prstGeom prst="rect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ПРОГНОЗИРОВАНИЕ, ПРЕДУПРЕЖДЕНИЕ, ЛИКВИДАЦИЯ ЧС И ПРОИСШЕСТВИЙ</a:t>
            </a:r>
            <a:endParaRPr lang="ru-RU" sz="1000" b="1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4606316" y="2813392"/>
            <a:ext cx="2271438" cy="549538"/>
          </a:xfrm>
          <a:prstGeom prst="rect">
            <a:avLst/>
          </a:prstGeom>
          <a:gradFill flip="none" rotWithShape="1">
            <a:gsLst>
              <a:gs pos="0">
                <a:srgbClr val="009E47">
                  <a:shade val="30000"/>
                  <a:satMod val="115000"/>
                </a:srgbClr>
              </a:gs>
              <a:gs pos="50000">
                <a:srgbClr val="009E47">
                  <a:shade val="67500"/>
                  <a:satMod val="115000"/>
                </a:srgbClr>
              </a:gs>
              <a:gs pos="100000">
                <a:srgbClr val="009E4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ЗАКРЕПЛЕНИЕ СЛУЖБ РСЧС ЗА РУКОВОДИТЕЛЯМИ АДМИНИСТРАЦИИ</a:t>
            </a:r>
            <a:endParaRPr lang="ru-RU" sz="1000" b="1" dirty="0"/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40528213"/>
              </p:ext>
            </p:extLst>
          </p:nvPr>
        </p:nvGraphicFramePr>
        <p:xfrm>
          <a:off x="44624" y="7510542"/>
          <a:ext cx="2232247" cy="1149421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96144"/>
                <a:gridCol w="936103"/>
              </a:tblGrid>
              <a:tr h="112887">
                <a:tc>
                  <a:txBody>
                    <a:bodyPr/>
                    <a:lstStyle/>
                    <a:p>
                      <a:pPr indent="-10160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Наименование службы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НОМЕР</a:t>
                      </a:r>
                      <a:endParaRPr lang="ru-RU" sz="70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ЕДДС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2-18-59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пожарной охраны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101,   112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194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полиции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102,  112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457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ДДС скорой медицинской помощи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103,  112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2982">
                <a:tc>
                  <a:txBody>
                    <a:bodyPr/>
                    <a:lstStyle/>
                    <a:p>
                      <a:pPr indent="-10160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ЦУКС ГУ МЧС 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России по Алтайскому краю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-10160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700" b="1" u="none" strike="noStrike" dirty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 </a:t>
                      </a:r>
                      <a:r>
                        <a:rPr lang="ru-RU" sz="700" b="1" u="none" strike="noStrike" dirty="0" smtClean="0">
                          <a:effectLst/>
                          <a:latin typeface="Myriad Pro"/>
                          <a:ea typeface="Times New Roman"/>
                          <a:cs typeface="Sylfaen"/>
                        </a:rPr>
                        <a:t>8-(385-2) 20-26-10</a:t>
                      </a:r>
                      <a:endParaRPr lang="ru-RU" sz="700" dirty="0">
                        <a:effectLst/>
                        <a:latin typeface="Sylfae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6913" y="6809057"/>
            <a:ext cx="2277289" cy="288032"/>
          </a:xfrm>
          <a:prstGeom prst="rect">
            <a:avLst/>
          </a:prstGeom>
          <a:gradFill flip="none" rotWithShape="1">
            <a:gsLst>
              <a:gs pos="0">
                <a:srgbClr val="EE047F">
                  <a:shade val="30000"/>
                  <a:satMod val="115000"/>
                </a:srgbClr>
              </a:gs>
              <a:gs pos="50000">
                <a:srgbClr val="EE047F">
                  <a:shade val="67500"/>
                  <a:satMod val="115000"/>
                </a:srgbClr>
              </a:gs>
              <a:gs pos="100000">
                <a:srgbClr val="EE047F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ЭТИ ТЕЛЕФОНЫ ДОЛЖЕН ПОМНИТЬ КАЖДЫЙ</a:t>
            </a:r>
            <a:endParaRPr lang="en-US" sz="1000" b="1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69556453"/>
              </p:ext>
            </p:extLst>
          </p:nvPr>
        </p:nvGraphicFramePr>
        <p:xfrm>
          <a:off x="4606316" y="3362931"/>
          <a:ext cx="2279068" cy="3685866"/>
        </p:xfrm>
        <a:graphic>
          <a:graphicData uri="http://schemas.openxmlformats.org/drawingml/2006/table">
            <a:tbl>
              <a:tblPr/>
              <a:tblGrid>
                <a:gridCol w="126260"/>
                <a:gridCol w="1067506"/>
                <a:gridCol w="1085302"/>
              </a:tblGrid>
              <a:tr h="280375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b="1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№ </a:t>
                      </a:r>
                      <a:r>
                        <a:rPr lang="ru-RU" sz="600" b="1" spc="-2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п/п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Наименование службы РСЧС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b="1" spc="-1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Должностные лица Администрации </a:t>
                      </a:r>
                      <a:r>
                        <a:rPr lang="ru-RU" sz="600" b="1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Краснощековского  района   курирующие </a:t>
                      </a:r>
                      <a:r>
                        <a:rPr lang="ru-RU" sz="600" b="1" spc="-1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службы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705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1.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защиты и ликвидации ЧС на транспорте 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Ведущий специалист по архитектуре, строительству и ЖКХ Администрации района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2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тушения пожаров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Ведущий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специалист по архитектуре, строительству и ЖКХ Администрации района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3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защиты и ликвидации </a:t>
                      </a: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ЧС на объектах </a:t>
                      </a: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ЖКХ</a:t>
                      </a: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 и объектах строительства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Главный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специалист по архитектуре, строительству и ЖКХ Администрации района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4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защиты и ликвидации ЧС на объектах энергетики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отдела ГОЧС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5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Служба защиты лесов от пожаров, вредителей и болезней леса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отдела ГОЧС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6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Служба медицинской защиты и противоэпидемиологических мероприятий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отдела ГОЧС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7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Служба защиты агропромышленного комплекса, животных и растений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отдела ГОЧС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3705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8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Служба по охране окружающей среды, радиационной и химической защиты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управления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по экономическому развитию и имущественным отношениям 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9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эвакуации и обеспечения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функционирования ПВР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Главы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10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информирования и оповещения </a:t>
                      </a: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населения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Главы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47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11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по оценке ущерба от ЧС и </a:t>
                      </a:r>
                      <a:r>
                        <a:rPr lang="ru-RU" sz="600" spc="-5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оказанию социальной помощи населению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Заместитель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Главы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Администрации района 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5221"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Arial Narrow"/>
                          <a:ea typeface="Times New Roman"/>
                        </a:rPr>
                        <a:t>12</a:t>
                      </a:r>
                      <a:endParaRPr lang="ru-RU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spc="-5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Служба охраны общественного порядка и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безопасности дорожного движения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endParaRPr lang="ru-RU" sz="600" dirty="0" smtClean="0">
                        <a:solidFill>
                          <a:srgbClr val="000000"/>
                        </a:solidFill>
                        <a:effectLst/>
                        <a:latin typeface="Arial Narrow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 smtClean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Начальник </a:t>
                      </a:r>
                      <a:r>
                        <a:rPr lang="ru-RU" sz="600" dirty="0">
                          <a:solidFill>
                            <a:srgbClr val="000000"/>
                          </a:solidFill>
                          <a:effectLst/>
                          <a:latin typeface="Arial Narrow"/>
                          <a:ea typeface="Times New Roman"/>
                        </a:rPr>
                        <a:t>организационного отдела </a:t>
                      </a:r>
                      <a:endParaRPr lang="ru-RU" sz="6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>
                        <a:lnSpc>
                          <a:spcPts val="500"/>
                        </a:lnSpc>
                        <a:spcAft>
                          <a:spcPts val="0"/>
                        </a:spcAft>
                      </a:pPr>
                      <a:r>
                        <a:rPr lang="ru-RU" sz="600" dirty="0">
                          <a:effectLst/>
                          <a:latin typeface="Arial Narrow"/>
                          <a:ea typeface="Times New Roman"/>
                        </a:rPr>
                        <a:t> </a:t>
                      </a:r>
                      <a:endParaRPr lang="ru-RU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4461" marR="2446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29" name="Picture 8" descr="D:\ЛАЩИНСКИЙ\2017\07 июль\10.07 на встречу с ОНФ 17 июля\emercom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272" y="72887"/>
            <a:ext cx="862965" cy="827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621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803</Words>
  <Application>Microsoft Office PowerPoint</Application>
  <PresentationFormat>Экран (4:3)</PresentationFormat>
  <Paragraphs>123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(АК ГУ) Лабутина Т.Ф.</dc:creator>
  <cp:lastModifiedBy>ЕДДС</cp:lastModifiedBy>
  <cp:revision>61</cp:revision>
  <dcterms:created xsi:type="dcterms:W3CDTF">2018-06-05T06:31:42Z</dcterms:created>
  <dcterms:modified xsi:type="dcterms:W3CDTF">2018-06-15T08:21:19Z</dcterms:modified>
</cp:coreProperties>
</file>