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3"/>
  </p:notesMasterIdLst>
  <p:sldIdLst>
    <p:sldId id="269" r:id="rId5"/>
    <p:sldId id="270" r:id="rId6"/>
    <p:sldId id="271" r:id="rId7"/>
    <p:sldId id="266" r:id="rId8"/>
    <p:sldId id="272" r:id="rId9"/>
    <p:sldId id="273" r:id="rId10"/>
    <p:sldId id="281" r:id="rId11"/>
    <p:sldId id="28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31" autoAdjust="0"/>
    <p:restoredTop sz="94660"/>
  </p:normalViewPr>
  <p:slideViewPr>
    <p:cSldViewPr>
      <p:cViewPr>
        <p:scale>
          <a:sx n="100" d="100"/>
          <a:sy n="100" d="100"/>
        </p:scale>
        <p:origin x="-504" y="1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i="1" dirty="0" smtClean="0">
                <a:solidFill>
                  <a:srgbClr val="0070C0"/>
                </a:solidFill>
              </a:rPr>
              <a:t>Исполнение запросов</a:t>
            </a:r>
            <a:endParaRPr lang="ru-RU" i="1" dirty="0">
              <a:solidFill>
                <a:srgbClr val="0070C0"/>
              </a:solidFill>
            </a:endParaRPr>
          </a:p>
        </c:rich>
      </c:tx>
      <c:layout/>
    </c:title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тематические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85</c:v>
                </c:pt>
                <c:pt idx="1">
                  <c:v>158</c:v>
                </c:pt>
                <c:pt idx="2">
                  <c:v>317</c:v>
                </c:pt>
                <c:pt idx="3">
                  <c:v>322</c:v>
                </c:pt>
                <c:pt idx="4">
                  <c:v>235</c:v>
                </c:pt>
                <c:pt idx="5">
                  <c:v>259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социально-правовые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1030</c:v>
                </c:pt>
                <c:pt idx="1">
                  <c:v>1302</c:v>
                </c:pt>
                <c:pt idx="2">
                  <c:v>1081</c:v>
                </c:pt>
                <c:pt idx="3">
                  <c:v>1004</c:v>
                </c:pt>
                <c:pt idx="4">
                  <c:v>804</c:v>
                </c:pt>
                <c:pt idx="5">
                  <c:v>1087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консульские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2012 год</c:v>
                </c:pt>
                <c:pt idx="1">
                  <c:v>2013 год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29</c:v>
                </c:pt>
                <c:pt idx="1">
                  <c:v>19</c:v>
                </c:pt>
                <c:pt idx="2">
                  <c:v>9</c:v>
                </c:pt>
                <c:pt idx="3">
                  <c:v>22</c:v>
                </c:pt>
                <c:pt idx="4">
                  <c:v>21</c:v>
                </c:pt>
                <c:pt idx="5">
                  <c:v>11</c:v>
                </c:pt>
              </c:numCache>
            </c:numRef>
          </c:val>
        </c:ser>
        <c:shape val="cylinder"/>
        <c:axId val="71690496"/>
        <c:axId val="59441152"/>
        <c:axId val="0"/>
      </c:bar3DChart>
      <c:catAx>
        <c:axId val="71690496"/>
        <c:scaling>
          <c:orientation val="minMax"/>
        </c:scaling>
        <c:axPos val="b"/>
        <c:tickLblPos val="nextTo"/>
        <c:crossAx val="59441152"/>
        <c:crosses val="autoZero"/>
        <c:auto val="1"/>
        <c:lblAlgn val="ctr"/>
        <c:lblOffset val="100"/>
      </c:catAx>
      <c:valAx>
        <c:axId val="59441152"/>
        <c:scaling>
          <c:orientation val="minMax"/>
        </c:scaling>
        <c:axPos val="l"/>
        <c:majorGridlines/>
        <c:numFmt formatCode="General" sourceLinked="1"/>
        <c:tickLblPos val="nextTo"/>
        <c:crossAx val="7169049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B391E-4867-4A83-AECC-A3F5480164D7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22C48-6232-4D94-9670-D23EDC4648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421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37490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1167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6200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7730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794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23458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6977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69635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6774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75189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69931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67796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77592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19694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57460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37508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76817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908595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73014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64498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85686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21719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45287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65234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59691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81186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32748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65010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54396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0737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718020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27845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6603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9926-9C4F-4FAA-BC5E-377CDD311D22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43745-1C2E-4DD8-AF10-6F155E2653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417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8022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9926-9C4F-4FAA-BC5E-377CDD311D2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43745-1C2E-4DD8-AF10-6F155E2653F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469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44" y="-315416"/>
            <a:ext cx="863686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624" y="44624"/>
            <a:ext cx="7700760" cy="6336704"/>
          </a:xfrm>
        </p:spPr>
        <p:txBody>
          <a:bodyPr anchor="t" anchorCtr="0">
            <a:normAutofit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4857760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rgbClr val="002060"/>
                </a:solidFill>
              </a:rPr>
              <a:t>Ул. Ленина, 152.  Архивный отдел находится в здании Администрации района на 1 этаже</a:t>
            </a:r>
            <a:endParaRPr lang="ru-RU" sz="1600" b="1" i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620687"/>
            <a:ext cx="66967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Архивный отдел Администрации </a:t>
            </a:r>
            <a:r>
              <a:rPr lang="ru-RU" sz="3200" b="1" i="1" dirty="0" err="1" smtClean="0">
                <a:solidFill>
                  <a:srgbClr val="002060"/>
                </a:solidFill>
              </a:rPr>
              <a:t>Краснощёковского</a:t>
            </a:r>
            <a:r>
              <a:rPr lang="ru-RU" sz="3200" b="1" i="1" dirty="0" smtClean="0">
                <a:solidFill>
                  <a:srgbClr val="002060"/>
                </a:solidFill>
              </a:rPr>
              <a:t> района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20180315_1122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85852" y="1643050"/>
            <a:ext cx="6143668" cy="30003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994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05" y="-199822"/>
            <a:ext cx="863686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 anchorCtr="0">
            <a:normAutofit fontScale="90000"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0" name="Рисунок 9" descr="20180315_112436.jpg"/>
          <p:cNvPicPr>
            <a:picLocks noGrp="1" noChangeAspect="1"/>
          </p:cNvPicPr>
          <p:nvPr>
            <p:ph type="pic" idx="1"/>
          </p:nvPr>
        </p:nvPicPr>
        <p:blipFill>
          <a:blip r:embed="rId4" cstate="print"/>
          <a:srcRect/>
          <a:stretch>
            <a:fillRect/>
          </a:stretch>
        </p:blipFill>
        <p:spPr/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1792288" y="5072074"/>
            <a:ext cx="5486400" cy="857256"/>
          </a:xfrm>
        </p:spPr>
        <p:txBody>
          <a:bodyPr>
            <a:normAutofit lnSpcReduction="10000"/>
          </a:bodyPr>
          <a:lstStyle/>
          <a:p>
            <a:r>
              <a:rPr lang="ru-RU" sz="1800" b="1" i="1" dirty="0" smtClean="0">
                <a:solidFill>
                  <a:schemeClr val="accent1">
                    <a:lumMod val="50000"/>
                  </a:schemeClr>
                </a:solidFill>
              </a:rPr>
              <a:t>До 1983 года архивный отдел находился в старом здании </a:t>
            </a:r>
            <a:r>
              <a:rPr lang="ru-RU" sz="1800" b="1" i="1" dirty="0" err="1" smtClean="0">
                <a:solidFill>
                  <a:schemeClr val="accent1">
                    <a:lumMod val="50000"/>
                  </a:schemeClr>
                </a:solidFill>
              </a:rPr>
              <a:t>Краснощёковского</a:t>
            </a:r>
            <a:r>
              <a:rPr lang="ru-RU" sz="1800" b="1" i="1" dirty="0" smtClean="0">
                <a:solidFill>
                  <a:schemeClr val="accent1">
                    <a:lumMod val="50000"/>
                  </a:schemeClr>
                </a:solidFill>
              </a:rPr>
              <a:t> райисполкома по ул. Ленина, 128 </a:t>
            </a:r>
            <a:endParaRPr lang="ru-RU" sz="18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895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-333079"/>
            <a:ext cx="8532366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 anchorCtr="0">
            <a:normAutofit fontScale="90000"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1600" b="1" i="1" dirty="0" smtClean="0">
                <a:solidFill>
                  <a:srgbClr val="0070C0"/>
                </a:solidFill>
              </a:rPr>
              <a:t>История </a:t>
            </a:r>
            <a:r>
              <a:rPr lang="ru-RU" sz="1600" b="1" i="1" dirty="0" err="1" smtClean="0">
                <a:solidFill>
                  <a:srgbClr val="0070C0"/>
                </a:solidFill>
              </a:rPr>
              <a:t>Краснощёковского</a:t>
            </a:r>
            <a:r>
              <a:rPr lang="ru-RU" sz="1600" b="1" i="1" dirty="0" smtClean="0">
                <a:solidFill>
                  <a:srgbClr val="0070C0"/>
                </a:solidFill>
              </a:rPr>
              <a:t> архива.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	Первое упоминание о </a:t>
            </a:r>
            <a:r>
              <a:rPr lang="ru-RU" sz="1600" b="1" i="1" dirty="0" err="1" smtClean="0">
                <a:solidFill>
                  <a:srgbClr val="0070C0"/>
                </a:solidFill>
              </a:rPr>
              <a:t>Краснощёковском</a:t>
            </a:r>
            <a:r>
              <a:rPr lang="ru-RU" sz="1600" b="1" i="1" dirty="0" smtClean="0">
                <a:solidFill>
                  <a:srgbClr val="0070C0"/>
                </a:solidFill>
              </a:rPr>
              <a:t> районном архиве сохранившееся в документах относится к 1936 году. Именно тогда впервые при райисполкоме было создано архивное бюро. Первым архивариусом значился Леонидов Михаил Дмитриевич </a:t>
            </a:r>
            <a:r>
              <a:rPr lang="en-US" sz="1600" b="1" i="1" dirty="0" smtClean="0">
                <a:solidFill>
                  <a:srgbClr val="0070C0"/>
                </a:solidFill>
              </a:rPr>
              <a:t>[1936-1958]</a:t>
            </a:r>
          </a:p>
          <a:p>
            <a:pPr algn="just">
              <a:buNone/>
            </a:pPr>
            <a:r>
              <a:rPr lang="ru-RU" sz="1600" b="1" i="1" dirty="0" err="1" smtClean="0">
                <a:solidFill>
                  <a:srgbClr val="0070C0"/>
                </a:solidFill>
              </a:rPr>
              <a:t>Рощупкин</a:t>
            </a:r>
            <a:r>
              <a:rPr lang="ru-RU" sz="1600" b="1" i="1" dirty="0" smtClean="0">
                <a:solidFill>
                  <a:srgbClr val="0070C0"/>
                </a:solidFill>
              </a:rPr>
              <a:t> </a:t>
            </a:r>
            <a:r>
              <a:rPr lang="ru-RU" sz="1600" b="1" i="1" dirty="0" smtClean="0">
                <a:solidFill>
                  <a:srgbClr val="0070C0"/>
                </a:solidFill>
              </a:rPr>
              <a:t>И.С. </a:t>
            </a:r>
            <a:r>
              <a:rPr lang="en-US" sz="1600" b="1" i="1" dirty="0" smtClean="0">
                <a:solidFill>
                  <a:srgbClr val="0070C0"/>
                </a:solidFill>
              </a:rPr>
              <a:t>[1958]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Громова Лидия Ивановна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[1958-1962]</a:t>
            </a:r>
          </a:p>
          <a:p>
            <a:pPr algn="just">
              <a:buNone/>
            </a:pPr>
            <a:r>
              <a:rPr lang="ru-RU" sz="1600" b="1" i="1" dirty="0" err="1" smtClean="0">
                <a:solidFill>
                  <a:srgbClr val="0070C0"/>
                </a:solidFill>
              </a:rPr>
              <a:t>Картоножкина</a:t>
            </a:r>
            <a:r>
              <a:rPr lang="ru-RU" sz="1600" b="1" i="1" dirty="0" smtClean="0">
                <a:solidFill>
                  <a:srgbClr val="0070C0"/>
                </a:solidFill>
              </a:rPr>
              <a:t> Зинаида Прокопьевна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[1962-1964]</a:t>
            </a:r>
          </a:p>
          <a:p>
            <a:pPr algn="just">
              <a:buNone/>
            </a:pPr>
            <a:r>
              <a:rPr lang="ru-RU" sz="1600" b="1" i="1" dirty="0" err="1" smtClean="0">
                <a:solidFill>
                  <a:srgbClr val="0070C0"/>
                </a:solidFill>
              </a:rPr>
              <a:t>Желябовская</a:t>
            </a:r>
            <a:r>
              <a:rPr lang="ru-RU" sz="1600" b="1" i="1" dirty="0" smtClean="0">
                <a:solidFill>
                  <a:srgbClr val="0070C0"/>
                </a:solidFill>
              </a:rPr>
              <a:t> Лилия Васильевна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[1964-19</a:t>
            </a:r>
            <a:r>
              <a:rPr lang="ru-RU" sz="1600" b="1" i="1" dirty="0" smtClean="0">
                <a:solidFill>
                  <a:srgbClr val="0070C0"/>
                </a:solidFill>
              </a:rPr>
              <a:t>6</a:t>
            </a:r>
            <a:r>
              <a:rPr lang="en-US" sz="1600" b="1" i="1" dirty="0" smtClean="0">
                <a:solidFill>
                  <a:srgbClr val="0070C0"/>
                </a:solidFill>
              </a:rPr>
              <a:t>7]</a:t>
            </a:r>
            <a:endParaRPr lang="ru-RU" sz="1600" b="1" i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Макарова Нина Семеновна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[1967-1973]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Мозговая Екатерина Ивановна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[1973-1977]</a:t>
            </a:r>
            <a:endParaRPr lang="ru-RU" sz="1600" b="1" i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Баранова Прасковья Федоровна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[1978]</a:t>
            </a:r>
          </a:p>
          <a:p>
            <a:pPr algn="just">
              <a:buNone/>
            </a:pPr>
            <a:r>
              <a:rPr lang="ru-RU" sz="1600" b="1" i="1" dirty="0" err="1" smtClean="0">
                <a:solidFill>
                  <a:srgbClr val="0070C0"/>
                </a:solidFill>
              </a:rPr>
              <a:t>Зенцова</a:t>
            </a:r>
            <a:r>
              <a:rPr lang="ru-RU" sz="1600" b="1" i="1" dirty="0" smtClean="0">
                <a:solidFill>
                  <a:srgbClr val="0070C0"/>
                </a:solidFill>
              </a:rPr>
              <a:t> Л.П. </a:t>
            </a:r>
            <a:r>
              <a:rPr lang="en-US" sz="1600" b="1" i="1" dirty="0" smtClean="0">
                <a:solidFill>
                  <a:srgbClr val="0070C0"/>
                </a:solidFill>
              </a:rPr>
              <a:t>[1979]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Куликова Вера </a:t>
            </a:r>
            <a:r>
              <a:rPr lang="ru-RU" sz="1600" b="1" i="1" dirty="0" smtClean="0">
                <a:solidFill>
                  <a:srgbClr val="0070C0"/>
                </a:solidFill>
              </a:rPr>
              <a:t>Михайловна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[1980-1981]</a:t>
            </a:r>
            <a:endParaRPr lang="ru-RU" sz="1600" b="1" i="1" dirty="0" smtClean="0">
              <a:solidFill>
                <a:srgbClr val="0070C0"/>
              </a:solidFill>
            </a:endParaRP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Максимович Татьяна Алексеевна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[1982-1986]</a:t>
            </a:r>
          </a:p>
          <a:p>
            <a:pPr algn="just">
              <a:buNone/>
            </a:pPr>
            <a:r>
              <a:rPr lang="ru-RU" sz="1600" b="1" i="1" dirty="0" err="1" smtClean="0">
                <a:solidFill>
                  <a:srgbClr val="0070C0"/>
                </a:solidFill>
              </a:rPr>
              <a:t>Дурнева</a:t>
            </a:r>
            <a:r>
              <a:rPr lang="ru-RU" sz="1600" b="1" i="1" dirty="0" smtClean="0">
                <a:solidFill>
                  <a:srgbClr val="0070C0"/>
                </a:solidFill>
              </a:rPr>
              <a:t> Любовь Дмитриевна </a:t>
            </a:r>
            <a:r>
              <a:rPr lang="en-US" sz="1600" b="1" i="1" dirty="0" smtClean="0">
                <a:solidFill>
                  <a:srgbClr val="0070C0"/>
                </a:solidFill>
              </a:rPr>
              <a:t>[1986-1988]</a:t>
            </a:r>
          </a:p>
          <a:p>
            <a:pPr algn="just">
              <a:buNone/>
            </a:pPr>
            <a:r>
              <a:rPr lang="ru-RU" sz="1600" b="1" i="1" dirty="0" smtClean="0">
                <a:solidFill>
                  <a:srgbClr val="0070C0"/>
                </a:solidFill>
              </a:rPr>
              <a:t>Обыденных </a:t>
            </a:r>
            <a:r>
              <a:rPr lang="ru-RU" sz="1600" b="1" i="1" dirty="0" err="1" smtClean="0">
                <a:solidFill>
                  <a:srgbClr val="0070C0"/>
                </a:solidFill>
              </a:rPr>
              <a:t>Лейля</a:t>
            </a:r>
            <a:r>
              <a:rPr lang="ru-RU" sz="1600" b="1" i="1" dirty="0" smtClean="0">
                <a:solidFill>
                  <a:srgbClr val="0070C0"/>
                </a:solidFill>
              </a:rPr>
              <a:t> </a:t>
            </a:r>
            <a:r>
              <a:rPr lang="ru-RU" sz="1600" b="1" i="1" dirty="0" err="1" smtClean="0">
                <a:solidFill>
                  <a:srgbClr val="0070C0"/>
                </a:solidFill>
              </a:rPr>
              <a:t>Нугмановна</a:t>
            </a:r>
            <a:r>
              <a:rPr lang="ru-RU" sz="1600" b="1" i="1" dirty="0" smtClean="0">
                <a:solidFill>
                  <a:srgbClr val="0070C0"/>
                </a:solidFill>
              </a:rPr>
              <a:t> (21.01.1988 по настоящее время)</a:t>
            </a:r>
            <a:endParaRPr lang="ru-RU" sz="16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525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36" y="-171401"/>
            <a:ext cx="863686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 anchorCtr="0">
            <a:normAutofit fontScale="90000"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0" name="Содержимое 9" descr="20180315_113309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575050" y="1282700"/>
            <a:ext cx="5111750" cy="3833813"/>
          </a:xfrm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rgbClr val="0070C0"/>
                </a:solidFill>
              </a:rPr>
              <a:t>В архивохранилище хранится 106 фондов, из них:</a:t>
            </a:r>
          </a:p>
          <a:p>
            <a:r>
              <a:rPr lang="ru-RU" sz="1600" b="1" i="1" dirty="0" smtClean="0">
                <a:solidFill>
                  <a:srgbClr val="0070C0"/>
                </a:solidFill>
              </a:rPr>
              <a:t>85 фондов – управленческой документации</a:t>
            </a:r>
          </a:p>
          <a:p>
            <a:r>
              <a:rPr lang="ru-RU" sz="1600" b="1" i="1" dirty="0" smtClean="0">
                <a:solidFill>
                  <a:srgbClr val="0070C0"/>
                </a:solidFill>
              </a:rPr>
              <a:t>13 фондов – по личному составу</a:t>
            </a:r>
          </a:p>
          <a:p>
            <a:r>
              <a:rPr lang="ru-RU" sz="1600" b="1" i="1" dirty="0" smtClean="0">
                <a:solidFill>
                  <a:srgbClr val="0070C0"/>
                </a:solidFill>
              </a:rPr>
              <a:t>7 фондов – личного происхождения</a:t>
            </a:r>
          </a:p>
          <a:p>
            <a:r>
              <a:rPr lang="ru-RU" sz="1600" b="1" i="1" dirty="0" smtClean="0">
                <a:solidFill>
                  <a:srgbClr val="0070C0"/>
                </a:solidFill>
              </a:rPr>
              <a:t>1 – фонд фотодокументы.</a:t>
            </a:r>
          </a:p>
          <a:p>
            <a:r>
              <a:rPr lang="ru-RU" sz="1600" b="1" i="1" dirty="0" smtClean="0">
                <a:solidFill>
                  <a:srgbClr val="0070C0"/>
                </a:solidFill>
              </a:rPr>
              <a:t>В них содержится 20762 единицы хранения. Из них 14439 управленческой документации, 5582 по личному составу, 93 личного происхождения, 648 фотодокументы.</a:t>
            </a:r>
            <a:endParaRPr lang="ru-RU" sz="16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124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24" y="-285775"/>
            <a:ext cx="8636864" cy="6667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 anchorCtr="0">
            <a:normAutofit fontScale="90000"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2120" y="3356992"/>
            <a:ext cx="1801688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600" i="1" dirty="0">
              <a:solidFill>
                <a:srgbClr val="002060"/>
              </a:solidFill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2071678"/>
          <a:ext cx="8229600" cy="40544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152306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-214338"/>
            <a:ext cx="8636864" cy="6624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 anchorCtr="0">
            <a:normAutofit fontScale="90000"/>
          </a:bodyPr>
          <a:lstStyle/>
          <a:p>
            <a:pPr defTabSz="720000">
              <a:lnSpc>
                <a:spcPct val="150000"/>
              </a:lnSpc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rgbClr val="0070C0"/>
                </a:solidFill>
                <a:latin typeface="Book Antiqua" pitchFamily="18" charset="0"/>
              </a:rPr>
              <a:t>ЗАВЕДУЮЩИЙ АРХИВНЫМ ОТДЕЛОМ АДМИНИСТРАЦИИ КРАСНОЩЁКОВСКОГО РАЙОНА ОБЫДЕННЫХ Л.Н.</a:t>
            </a:r>
            <a: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36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6" name="Содержимое 15" descr="20180416_08493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  <p:extLst>
      <p:ext uri="{BB962C8B-B14F-4D97-AF65-F5344CB8AC3E}">
        <p14:creationId xmlns="" xmlns:p14="http://schemas.microsoft.com/office/powerpoint/2010/main" val="175940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24" y="-171400"/>
            <a:ext cx="863686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0070C0"/>
                </a:solidFill>
              </a:rPr>
              <a:t>ВЕДУЩИЙ СПЕЦИАЛИСТ АРХИВНОГО ОТДЕЛА АДМИНИСТРАЦИИ КРАСНОЩЁКОВСКОГО РАЙОНА АСЕЕВА И.А.</a:t>
            </a:r>
            <a:endParaRPr lang="ru-RU" sz="1800" b="1" i="1" dirty="0">
              <a:solidFill>
                <a:srgbClr val="0070C0"/>
              </a:solidFill>
            </a:endParaRPr>
          </a:p>
        </p:txBody>
      </p:sp>
      <p:pic>
        <p:nvPicPr>
          <p:cNvPr id="8" name="Содержимое 7" descr="20180315_113038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-214338"/>
            <a:ext cx="8636864" cy="655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7700760" cy="6336704"/>
          </a:xfrm>
        </p:spPr>
        <p:txBody>
          <a:bodyPr anchor="t" anchorCtr="0">
            <a:normAutofit/>
          </a:bodyPr>
          <a:lstStyle/>
          <a:p>
            <a:pPr>
              <a:spcAft>
                <a:spcPts val="0"/>
              </a:spcAft>
            </a:pPr>
            <a:r>
              <a:rPr lang="ru-RU" sz="1400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400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400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400" i="1" dirty="0" smtClean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r>
              <a:rPr lang="ru-RU" sz="1400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ru-RU" sz="1400" i="1" dirty="0">
                <a:solidFill>
                  <a:schemeClr val="accent6">
                    <a:lumMod val="50000"/>
                  </a:schemeClr>
                </a:solidFill>
                <a:latin typeface="Book Antiqua" pitchFamily="18" charset="0"/>
              </a:rPr>
            </a:br>
            <a:endParaRPr lang="ru-RU" sz="1400" b="1" i="1" dirty="0">
              <a:solidFill>
                <a:schemeClr val="accent6">
                  <a:lumMod val="50000"/>
                </a:schemeClr>
              </a:solidFill>
              <a:latin typeface="Book Antiqu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642918"/>
            <a:ext cx="535785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 smtClean="0">
                <a:solidFill>
                  <a:srgbClr val="0070C0"/>
                </a:solidFill>
              </a:rPr>
              <a:t>Архивы или архивные документы непрерывно и кропотливо пополняются. </a:t>
            </a:r>
          </a:p>
          <a:p>
            <a:r>
              <a:rPr lang="ru-RU" sz="2200" i="1" dirty="0" smtClean="0">
                <a:solidFill>
                  <a:srgbClr val="0070C0"/>
                </a:solidFill>
              </a:rPr>
              <a:t> Они отражают материальную и духовную жизнь общества, </a:t>
            </a:r>
          </a:p>
          <a:p>
            <a:r>
              <a:rPr lang="ru-RU" sz="2200" i="1" dirty="0" smtClean="0">
                <a:solidFill>
                  <a:srgbClr val="0070C0"/>
                </a:solidFill>
              </a:rPr>
              <a:t>обеспечивают вечное хранение и использование документов Архивного фонда Российской Федерации и имеют бесценное историческое, </a:t>
            </a:r>
          </a:p>
          <a:p>
            <a:r>
              <a:rPr lang="ru-RU" sz="2200" i="1" dirty="0" smtClean="0">
                <a:solidFill>
                  <a:srgbClr val="0070C0"/>
                </a:solidFill>
              </a:rPr>
              <a:t>научное, социальное, политическое,</a:t>
            </a:r>
          </a:p>
          <a:p>
            <a:r>
              <a:rPr lang="ru-RU" sz="2200" i="1" dirty="0" smtClean="0">
                <a:solidFill>
                  <a:srgbClr val="0070C0"/>
                </a:solidFill>
              </a:rPr>
              <a:t>экономическое и культурное значение.</a:t>
            </a:r>
          </a:p>
          <a:p>
            <a:endParaRPr lang="ru-RU" sz="2200" i="1" dirty="0" smtClean="0">
              <a:solidFill>
                <a:srgbClr val="0070C0"/>
              </a:solidFill>
            </a:endParaRPr>
          </a:p>
          <a:p>
            <a:endParaRPr lang="ru-RU" sz="2200" i="1" dirty="0" smtClean="0">
              <a:solidFill>
                <a:srgbClr val="0070C0"/>
              </a:solidFill>
            </a:endParaRPr>
          </a:p>
          <a:p>
            <a:pPr algn="ctr"/>
            <a:r>
              <a:rPr lang="ru-RU" sz="2200" i="1" dirty="0" smtClean="0">
                <a:solidFill>
                  <a:srgbClr val="0070C0"/>
                </a:solidFill>
              </a:rPr>
              <a:t>Спасибо за внимание!</a:t>
            </a:r>
            <a:endParaRPr lang="ru-RU" sz="22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792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157</Words>
  <Application>Microsoft Office PowerPoint</Application>
  <PresentationFormat>Экран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Тема Office</vt:lpstr>
      <vt:lpstr>1_Тема Office</vt:lpstr>
      <vt:lpstr>2_Тема Office</vt:lpstr>
      <vt:lpstr>3_Тема Office</vt:lpstr>
      <vt:lpstr>   </vt:lpstr>
      <vt:lpstr>   </vt:lpstr>
      <vt:lpstr>   </vt:lpstr>
      <vt:lpstr> </vt:lpstr>
      <vt:lpstr>   </vt:lpstr>
      <vt:lpstr> ЗАВЕДУЮЩИЙ АРХИВНЫМ ОТДЕЛОМ АДМИНИСТРАЦИИ КРАСНОЩЁКОВСКОГО РАЙОНА ОБЫДЕННЫХ Л.Н.  </vt:lpstr>
      <vt:lpstr>ВЕДУЩИЙ СПЕЦИАЛИСТ АРХИВНОГО ОТДЕЛА АДМИНИСТРАЦИИ КРАСНОЩЁКОВСКОГО РАЙОНА АСЕЕВА И.А.</vt:lpstr>
      <vt:lpstr>   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Архив</dc:creator>
  <cp:lastModifiedBy>Irina</cp:lastModifiedBy>
  <cp:revision>64</cp:revision>
  <dcterms:created xsi:type="dcterms:W3CDTF">2011-04-27T05:39:54Z</dcterms:created>
  <dcterms:modified xsi:type="dcterms:W3CDTF">2018-04-18T03:00:41Z</dcterms:modified>
</cp:coreProperties>
</file>