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7" r:id="rId4"/>
    <p:sldId id="268" r:id="rId5"/>
    <p:sldId id="269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71" r:id="rId14"/>
    <p:sldId id="270" r:id="rId15"/>
    <p:sldId id="265" r:id="rId16"/>
    <p:sldId id="266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DD87-1D80-41B3-AA7B-805E93FAB549}" type="datetimeFigureOut">
              <a:rPr lang="ru-RU" smtClean="0"/>
              <a:pPr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5991-363B-4C9A-93A3-3E8CAFAAF8A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216402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DD87-1D80-41B3-AA7B-805E93FAB549}" type="datetimeFigureOut">
              <a:rPr lang="ru-RU" smtClean="0"/>
              <a:pPr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5991-363B-4C9A-93A3-3E8CAFAAF8A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52797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DD87-1D80-41B3-AA7B-805E93FAB549}" type="datetimeFigureOut">
              <a:rPr lang="ru-RU" smtClean="0"/>
              <a:pPr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5991-363B-4C9A-93A3-3E8CAFAAF8A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62802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DD87-1D80-41B3-AA7B-805E93FAB549}" type="datetimeFigureOut">
              <a:rPr lang="ru-RU" smtClean="0"/>
              <a:pPr/>
              <a:t>27.02.2018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5991-363B-4C9A-93A3-3E8CAFAAF8A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3723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DD87-1D80-41B3-AA7B-805E93FAB549}" type="datetimeFigureOut">
              <a:rPr lang="ru-RU" smtClean="0"/>
              <a:pPr/>
              <a:t>27.02.2018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5991-363B-4C9A-93A3-3E8CAFAAF8A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03361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DD87-1D80-41B3-AA7B-805E93FAB549}" type="datetimeFigureOut">
              <a:rPr lang="ru-RU" smtClean="0"/>
              <a:pPr/>
              <a:t>27.02.2018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5991-363B-4C9A-93A3-3E8CAFAAF8A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48823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DD87-1D80-41B3-AA7B-805E93FAB549}" type="datetimeFigureOut">
              <a:rPr lang="ru-RU" smtClean="0"/>
              <a:pPr/>
              <a:t>27.02.2018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5991-363B-4C9A-93A3-3E8CAFAAF8A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99054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DD87-1D80-41B3-AA7B-805E93FAB549}" type="datetimeFigureOut">
              <a:rPr lang="ru-RU" smtClean="0"/>
              <a:pPr/>
              <a:t>27.02.2018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5991-363B-4C9A-93A3-3E8CAFAAF8A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80872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DD87-1D80-41B3-AA7B-805E93FAB549}" type="datetimeFigureOut">
              <a:rPr lang="ru-RU" smtClean="0"/>
              <a:pPr/>
              <a:t>27.02.2018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5991-363B-4C9A-93A3-3E8CAFAAF8A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06218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DD87-1D80-41B3-AA7B-805E93FAB549}" type="datetimeFigureOut">
              <a:rPr lang="ru-RU" smtClean="0"/>
              <a:pPr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5991-363B-4C9A-93A3-3E8CAFAAF8A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71154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DD87-1D80-41B3-AA7B-805E93FAB549}" type="datetimeFigureOut">
              <a:rPr lang="ru-RU" smtClean="0"/>
              <a:pPr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5991-363B-4C9A-93A3-3E8CAFAAF8A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66679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7FDD87-1D80-41B3-AA7B-805E93FAB549}" type="datetimeFigureOut">
              <a:rPr lang="ru-RU" smtClean="0"/>
              <a:pPr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9F5991-363B-4C9A-93A3-3E8CAFAAF8A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15733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1.docx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Комитет Администрации </a:t>
            </a:r>
            <a:r>
              <a:rPr lang="ru-RU" sz="3200" dirty="0" err="1" smtClean="0"/>
              <a:t>Краснощёковского</a:t>
            </a:r>
            <a:r>
              <a:rPr lang="ru-RU" sz="3200" dirty="0" smtClean="0"/>
              <a:t> района по образованию</a:t>
            </a:r>
            <a:endParaRPr lang="ru-RU" sz="3200" dirty="0"/>
          </a:p>
        </p:txBody>
      </p:sp>
      <p:sp useBgFill="1"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800" dirty="0" smtClean="0"/>
              <a:t>Муниципальный проект</a:t>
            </a:r>
          </a:p>
          <a:p>
            <a:pPr marL="0" indent="0" algn="ctr">
              <a:buNone/>
            </a:pPr>
            <a:r>
              <a:rPr lang="ru-RU" sz="4800" dirty="0" smtClean="0"/>
              <a:t>«Я, ты, он, она –вместе добрые дела!»</a:t>
            </a:r>
            <a:endParaRPr lang="ru-RU" sz="4800" dirty="0"/>
          </a:p>
        </p:txBody>
      </p:sp>
    </p:spTree>
    <p:extLst>
      <p:ext uri="{BB962C8B-B14F-4D97-AF65-F5344CB8AC3E}">
        <p14:creationId xmlns="" xmlns:p14="http://schemas.microsoft.com/office/powerpoint/2010/main" val="22831838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Краткое описание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ru-RU" sz="2800" dirty="0">
                <a:solidFill>
                  <a:prstClr val="black"/>
                </a:solidFill>
              </a:rPr>
              <a:t>Проект предполагает активное </a:t>
            </a:r>
            <a:r>
              <a:rPr lang="ru-RU" sz="2800" dirty="0" smtClean="0">
                <a:solidFill>
                  <a:prstClr val="black"/>
                </a:solidFill>
              </a:rPr>
              <a:t>включение педагогов, молодёжи, </a:t>
            </a:r>
            <a:r>
              <a:rPr lang="ru-RU" sz="2800" dirty="0">
                <a:solidFill>
                  <a:prstClr val="black"/>
                </a:solidFill>
              </a:rPr>
              <a:t>родительской </a:t>
            </a:r>
            <a:r>
              <a:rPr lang="ru-RU" sz="2800" dirty="0" smtClean="0">
                <a:solidFill>
                  <a:prstClr val="black"/>
                </a:solidFill>
              </a:rPr>
              <a:t>общественности,  культурно-досуговых учреждений  в презентацию </a:t>
            </a:r>
            <a:r>
              <a:rPr lang="ru-RU" sz="2800" dirty="0">
                <a:solidFill>
                  <a:prstClr val="black"/>
                </a:solidFill>
              </a:rPr>
              <a:t>различных форм работы  </a:t>
            </a:r>
            <a:r>
              <a:rPr lang="ru-RU" sz="2800" dirty="0" smtClean="0">
                <a:solidFill>
                  <a:prstClr val="black"/>
                </a:solidFill>
              </a:rPr>
              <a:t>по воспитанию патриотизма, милосердия и гражданской активности всего населения. </a:t>
            </a:r>
            <a:r>
              <a:rPr lang="ru-RU" sz="2800" dirty="0">
                <a:solidFill>
                  <a:prstClr val="black"/>
                </a:solidFill>
              </a:rPr>
              <a:t>Особенностью проекта является участие </a:t>
            </a:r>
            <a:r>
              <a:rPr lang="ru-RU" sz="2800" dirty="0" smtClean="0">
                <a:solidFill>
                  <a:prstClr val="black"/>
                </a:solidFill>
              </a:rPr>
              <a:t>молодёжного клуба «Орион» в </a:t>
            </a:r>
            <a:r>
              <a:rPr lang="ru-RU" sz="2800" dirty="0">
                <a:solidFill>
                  <a:prstClr val="black"/>
                </a:solidFill>
              </a:rPr>
              <a:t>качестве </a:t>
            </a:r>
            <a:r>
              <a:rPr lang="ru-RU" sz="2800" dirty="0" err="1" smtClean="0">
                <a:solidFill>
                  <a:prstClr val="black"/>
                </a:solidFill>
              </a:rPr>
              <a:t>соорганизатора</a:t>
            </a:r>
            <a:r>
              <a:rPr lang="ru-RU" sz="2800" dirty="0" smtClean="0">
                <a:solidFill>
                  <a:prstClr val="black"/>
                </a:solidFill>
              </a:rPr>
              <a:t> </a:t>
            </a:r>
            <a:r>
              <a:rPr lang="ru-RU" sz="2800" dirty="0">
                <a:solidFill>
                  <a:prstClr val="black"/>
                </a:solidFill>
              </a:rPr>
              <a:t>и </a:t>
            </a:r>
            <a:r>
              <a:rPr lang="ru-RU" sz="2800" dirty="0" smtClean="0">
                <a:solidFill>
                  <a:prstClr val="black"/>
                </a:solidFill>
              </a:rPr>
              <a:t>инициатора</a:t>
            </a:r>
            <a:endParaRPr lang="ru-RU" sz="2800" dirty="0">
              <a:solidFill>
                <a:prstClr val="black"/>
              </a:solidFill>
            </a:endParaRPr>
          </a:p>
          <a:p>
            <a:pPr marL="0" lvl="0" indent="0" algn="ctr">
              <a:spcBef>
                <a:spcPts val="0"/>
              </a:spcBef>
              <a:buNone/>
            </a:pPr>
            <a:r>
              <a:rPr lang="ru-RU" sz="2800" dirty="0">
                <a:solidFill>
                  <a:prstClr val="black"/>
                </a:solidFill>
              </a:rPr>
              <a:t>мастер-классов, площадок и пр.</a:t>
            </a:r>
          </a:p>
          <a:p>
            <a:pPr marL="0" lvl="0" indent="0" algn="ctr">
              <a:spcBef>
                <a:spcPts val="0"/>
              </a:spcBef>
              <a:buNone/>
            </a:pPr>
            <a:endParaRPr lang="ru-RU" sz="1300" dirty="0">
              <a:solidFill>
                <a:prstClr val="black"/>
              </a:solidFill>
            </a:endParaRPr>
          </a:p>
          <a:p>
            <a:pPr marL="0" lvl="0" indent="0" algn="ctr">
              <a:spcBef>
                <a:spcPts val="0"/>
              </a:spcBef>
              <a:buNone/>
            </a:pPr>
            <a:r>
              <a:rPr lang="ru-RU" sz="2800" dirty="0">
                <a:solidFill>
                  <a:prstClr val="black"/>
                </a:solidFill>
              </a:rPr>
              <a:t>Широкий спектр тем работы </a:t>
            </a:r>
            <a:r>
              <a:rPr lang="ru-RU" sz="2800" dirty="0" smtClean="0">
                <a:solidFill>
                  <a:prstClr val="black"/>
                </a:solidFill>
              </a:rPr>
              <a:t>по 7 направлениям, </a:t>
            </a:r>
            <a:r>
              <a:rPr lang="ru-RU" sz="2800" dirty="0">
                <a:solidFill>
                  <a:prstClr val="black"/>
                </a:solidFill>
              </a:rPr>
              <a:t>позволит привлечь </a:t>
            </a:r>
            <a:r>
              <a:rPr lang="ru-RU" sz="2800" dirty="0" smtClean="0">
                <a:solidFill>
                  <a:prstClr val="black"/>
                </a:solidFill>
              </a:rPr>
              <a:t>педагогов,  родителей </a:t>
            </a:r>
            <a:r>
              <a:rPr lang="ru-RU" sz="2800" dirty="0">
                <a:solidFill>
                  <a:prstClr val="black"/>
                </a:solidFill>
              </a:rPr>
              <a:t>учащихся младшей, средней и старшей школы</a:t>
            </a:r>
            <a:r>
              <a:rPr lang="ru-RU" sz="2800" dirty="0" smtClean="0">
                <a:solidFill>
                  <a:prstClr val="black"/>
                </a:solidFill>
              </a:rPr>
              <a:t>, молодёжь, жителей района  в организации большего количества общественных  формирований по  совместной работе .</a:t>
            </a:r>
            <a:endParaRPr lang="ru-RU" sz="2800" dirty="0">
              <a:solidFill>
                <a:prstClr val="black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131691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Муниципальный проект «Я, ты, он, она-вместе добрые дела!»</a:t>
            </a:r>
            <a:endParaRPr lang="ru-RU" sz="3200" dirty="0"/>
          </a:p>
        </p:txBody>
      </p:sp>
      <p:sp useBgFill="1"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sz="3000" dirty="0" smtClean="0"/>
              <a:t>Цель проекта: Вовлечение, школьников и молодёжи района в добровольческую деятельность, реализацию позитивных мероприятий, направленных на воспитание патриотизма.</a:t>
            </a:r>
          </a:p>
          <a:p>
            <a:r>
              <a:rPr lang="ru-RU" sz="3000" dirty="0" smtClean="0"/>
              <a:t>Задачи проекта: 1.Развивать чувства долга, заботы о людях, воспитывать у молодёжи чувства</a:t>
            </a:r>
            <a:r>
              <a:rPr lang="ru-RU" sz="3000" dirty="0"/>
              <a:t> </a:t>
            </a:r>
            <a:r>
              <a:rPr lang="ru-RU" sz="3000" dirty="0" smtClean="0"/>
              <a:t>милосердия, любви к малой Родине.</a:t>
            </a:r>
          </a:p>
          <a:p>
            <a:pPr marL="0" indent="0">
              <a:buNone/>
            </a:pPr>
            <a:r>
              <a:rPr lang="ru-RU" sz="3000" dirty="0" smtClean="0"/>
              <a:t>2.Вовлекать обучающихся, родителей, педагогов, работников культуры в совместную деятельность</a:t>
            </a:r>
          </a:p>
          <a:p>
            <a:pPr marL="0" indent="0">
              <a:buNone/>
            </a:pPr>
            <a:r>
              <a:rPr lang="ru-RU" sz="3000" dirty="0" smtClean="0"/>
              <a:t>3.Организация свободного времени и  досуга школьников, молодёжи, жителей сёл и малых посёлков</a:t>
            </a:r>
          </a:p>
          <a:p>
            <a:pPr marL="0" indent="0">
              <a:buNone/>
            </a:pPr>
            <a:r>
              <a:rPr lang="ru-RU" sz="3000" dirty="0" smtClean="0"/>
              <a:t>Срок реализации проекта: январь 2018- май 2018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1202456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Целевая аудитория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>
              <a:lnSpc>
                <a:spcPct val="90000"/>
              </a:lnSpc>
              <a:spcBef>
                <a:spcPts val="1000"/>
              </a:spcBef>
              <a:buNone/>
            </a:pPr>
            <a:r>
              <a:rPr lang="ru-RU" sz="2400" b="1" dirty="0">
                <a:solidFill>
                  <a:srgbClr val="C00000"/>
                </a:solidFill>
              </a:rPr>
              <a:t>Основная целевая группа: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smtClean="0">
                <a:solidFill>
                  <a:prstClr val="black"/>
                </a:solidFill>
              </a:rPr>
              <a:t>волонтёрские отряды и объединения, молодёжный клуб «Орион»</a:t>
            </a:r>
            <a:endParaRPr lang="ru-RU" sz="2400" dirty="0">
              <a:solidFill>
                <a:prstClr val="black"/>
              </a:solidFill>
            </a:endParaRPr>
          </a:p>
          <a:p>
            <a:pPr marL="0" lvl="0" indent="0">
              <a:lnSpc>
                <a:spcPct val="90000"/>
              </a:lnSpc>
              <a:spcBef>
                <a:spcPts val="1000"/>
              </a:spcBef>
              <a:buNone/>
            </a:pPr>
            <a:r>
              <a:rPr lang="ru-RU" sz="2400" b="1" dirty="0">
                <a:solidFill>
                  <a:srgbClr val="C00000"/>
                </a:solidFill>
              </a:rPr>
              <a:t>Дополнительные целевые группы: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</a:pPr>
            <a:r>
              <a:rPr lang="ru-RU" sz="2400" dirty="0">
                <a:solidFill>
                  <a:prstClr val="black"/>
                </a:solidFill>
              </a:rPr>
              <a:t>дети младшего, среднего и старшего школьного возраста и молодежь;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</a:pPr>
            <a:r>
              <a:rPr lang="ru-RU" sz="2400" dirty="0">
                <a:solidFill>
                  <a:prstClr val="black"/>
                </a:solidFill>
              </a:rPr>
              <a:t>педагогические работники;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</a:pPr>
            <a:r>
              <a:rPr lang="ru-RU" sz="2400" dirty="0">
                <a:solidFill>
                  <a:prstClr val="black"/>
                </a:solidFill>
              </a:rPr>
              <a:t>специалисты органов управления образованием</a:t>
            </a:r>
            <a:r>
              <a:rPr lang="ru-RU" sz="2400" dirty="0" smtClean="0">
                <a:solidFill>
                  <a:prstClr val="black"/>
                </a:solidFill>
              </a:rPr>
              <a:t>;</a:t>
            </a:r>
            <a:endParaRPr lang="ru-RU" sz="2400" dirty="0">
              <a:solidFill>
                <a:prstClr val="black"/>
              </a:solidFill>
            </a:endParaRP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</a:pPr>
            <a:r>
              <a:rPr lang="ru-RU" sz="2400" dirty="0">
                <a:solidFill>
                  <a:prstClr val="black"/>
                </a:solidFill>
              </a:rPr>
              <a:t>ветераны;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</a:pPr>
            <a:r>
              <a:rPr lang="ru-RU" sz="2400" dirty="0" smtClean="0">
                <a:solidFill>
                  <a:prstClr val="black"/>
                </a:solidFill>
              </a:rPr>
              <a:t>Депутаты Молодёжного парламента;</a:t>
            </a:r>
            <a:endParaRPr lang="ru-RU" sz="2400" dirty="0">
              <a:solidFill>
                <a:prstClr val="black"/>
              </a:solidFill>
            </a:endParaRP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</a:pPr>
            <a:r>
              <a:rPr lang="ru-RU" sz="2400" dirty="0">
                <a:solidFill>
                  <a:prstClr val="black"/>
                </a:solidFill>
              </a:rPr>
              <a:t>выпускники школы;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</a:pPr>
            <a:r>
              <a:rPr lang="ru-RU" sz="2400" dirty="0">
                <a:solidFill>
                  <a:prstClr val="black"/>
                </a:solidFill>
              </a:rPr>
              <a:t>жители  </a:t>
            </a:r>
            <a:r>
              <a:rPr lang="ru-RU" sz="2400" dirty="0" smtClean="0">
                <a:solidFill>
                  <a:prstClr val="black"/>
                </a:solidFill>
              </a:rPr>
              <a:t>сёл и малых посёлков.</a:t>
            </a:r>
            <a:endParaRPr lang="ru-RU" sz="2400" dirty="0">
              <a:solidFill>
                <a:prstClr val="black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097581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Содержание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История села, история России</a:t>
            </a:r>
          </a:p>
          <a:p>
            <a:r>
              <a:rPr lang="ru-RU" dirty="0" smtClean="0"/>
              <a:t>Память горя сурова, память славы жива</a:t>
            </a:r>
          </a:p>
          <a:p>
            <a:r>
              <a:rPr lang="ru-RU" dirty="0" smtClean="0"/>
              <a:t>Дари добро</a:t>
            </a:r>
          </a:p>
          <a:p>
            <a:r>
              <a:rPr lang="ru-RU" dirty="0" smtClean="0"/>
              <a:t>Мы за здоровый образ жизни</a:t>
            </a:r>
          </a:p>
          <a:p>
            <a:r>
              <a:rPr lang="ru-RU" dirty="0" smtClean="0"/>
              <a:t>«Здесь род  мой, исток мой, дорога моя»</a:t>
            </a:r>
          </a:p>
          <a:p>
            <a:r>
              <a:rPr lang="ru-RU" dirty="0" smtClean="0"/>
              <a:t>Будущее страны –это мы</a:t>
            </a:r>
          </a:p>
          <a:p>
            <a:r>
              <a:rPr lang="ru-RU" dirty="0" smtClean="0"/>
              <a:t>«Голосуй настоящим -думай о будущем»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1388774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В рамках проекта в 2018 году стартовали  7 направлений совместной деятельности</a:t>
            </a:r>
            <a:endParaRPr lang="ru-RU" sz="28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1. История села, история России.</a:t>
            </a:r>
          </a:p>
          <a:p>
            <a:pPr marL="0" indent="0">
              <a:buNone/>
            </a:pPr>
            <a:r>
              <a:rPr lang="ru-RU" dirty="0" smtClean="0"/>
              <a:t>Каждое образовательное учреждение  проводит  конкурсы рисунков, семейных фото и семейных поделок. КДУ проводят концерты. Библиотеки познавательные часы.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789040"/>
            <a:ext cx="4038600" cy="2837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340768"/>
            <a:ext cx="3899925" cy="2492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1092550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2. «Память горя сурова, память славы жива»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В рамках этого направления проводятся совместные мероприятия по воспитанию чувств патриотизма. </a:t>
            </a:r>
          </a:p>
          <a:p>
            <a:r>
              <a:rPr lang="ru-RU" dirty="0" smtClean="0"/>
              <a:t>Акции «Цветок победы», «Белые журавлики»,  «Бессмертный полк», конкурсы патриотической песни, викторины, митинги памяти и др. (приложение 2)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717032"/>
            <a:ext cx="4038600" cy="2874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549124"/>
            <a:ext cx="3368745" cy="2023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1424459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3. «Дари добро»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В рамках этого направления в районе для всех жителей пройдут  единые акции, организованные  школьными волонтёрскими отрядами, районным молодёжным клубом «Орион» (приложение 3)</a:t>
            </a: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412776"/>
            <a:ext cx="4038600" cy="2016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573016"/>
            <a:ext cx="3405331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3767657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4. «Мы за здоровый образ жизни»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ru-RU" dirty="0" smtClean="0"/>
              <a:t>Спортивные соревнования</a:t>
            </a:r>
          </a:p>
          <a:p>
            <a:pPr marL="514350" indent="-514350">
              <a:buAutoNum type="arabicPeriod"/>
            </a:pPr>
            <a:r>
              <a:rPr lang="ru-RU" dirty="0" smtClean="0"/>
              <a:t>Папа, мама, я –спортивная семья.</a:t>
            </a:r>
          </a:p>
          <a:p>
            <a:pPr marL="514350" indent="-514350">
              <a:buAutoNum type="arabicPeriod"/>
            </a:pPr>
            <a:r>
              <a:rPr lang="ru-RU" dirty="0" smtClean="0"/>
              <a:t>Игра «Зарница»</a:t>
            </a:r>
          </a:p>
          <a:p>
            <a:pPr marL="514350" indent="-514350">
              <a:buAutoNum type="arabicPeriod"/>
            </a:pPr>
            <a:r>
              <a:rPr lang="ru-RU" dirty="0" smtClean="0"/>
              <a:t>Шахматный турнир и др. Все эти мероприятия пройдут организованно в образовательных учреждениях и учреждениях </a:t>
            </a:r>
            <a:r>
              <a:rPr lang="ru-RU" dirty="0" err="1" smtClean="0"/>
              <a:t>допобразования</a:t>
            </a:r>
            <a:endParaRPr lang="ru-RU" dirty="0" smtClean="0"/>
          </a:p>
          <a:p>
            <a:pPr marL="514350" indent="-514350">
              <a:buAutoNum type="arabicPeriod"/>
            </a:pPr>
            <a:r>
              <a:rPr lang="ru-RU" dirty="0" smtClean="0"/>
              <a:t>(приложение4)</a:t>
            </a:r>
            <a:endParaRPr lang="ru-RU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700808"/>
            <a:ext cx="4038600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532404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5. Здесь род мой, исток мой, дорога моя.»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Это направление способствует развитию народного творчества, организации досуга школьников и молодёжи, совместное проведение праздников, и конкурсов. Народные гуляния, творческие концерты, вечера отдыха.(приложение5)</a:t>
            </a:r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797152"/>
            <a:ext cx="2371550" cy="1798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636912"/>
            <a:ext cx="3487737" cy="2322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764704"/>
            <a:ext cx="3703761" cy="2084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1460993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6. «Будущее страны – это мы»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 smtClean="0"/>
              <a:t>В реализации этого направления участвуют школьники и молодёжь. В рамках месячника молодого избирателя пройдут встречи с председателем территориальной комиссии, вручение паспорта молодым гражданам России, молодёжный </a:t>
            </a:r>
            <a:r>
              <a:rPr lang="ru-RU" dirty="0" err="1" smtClean="0"/>
              <a:t>квест</a:t>
            </a:r>
            <a:r>
              <a:rPr lang="ru-RU" dirty="0" smtClean="0"/>
              <a:t> «Молодой избиратель-2018»</a:t>
            </a:r>
          </a:p>
          <a:p>
            <a:pPr marL="0" indent="0">
              <a:buNone/>
            </a:pPr>
            <a:r>
              <a:rPr lang="ru-RU" dirty="0" smtClean="0"/>
              <a:t>И др. (приложение 6)</a:t>
            </a:r>
            <a:endParaRPr lang="ru-RU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96752"/>
            <a:ext cx="4038600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726990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7. «Голосуй настоящим-думай о будущем»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Комплекс единых мероприятий посвящённый  единому дню голосования -18 марта 2018г.</a:t>
            </a:r>
          </a:p>
          <a:p>
            <a:r>
              <a:rPr lang="ru-RU" dirty="0" smtClean="0"/>
              <a:t>В школах района будут проводится тематические концертные программы с участием дошкольников, выставки-дегустации семейной кухни, спортивные соревнования, работа тренажёрных залов.</a:t>
            </a:r>
          </a:p>
          <a:p>
            <a:r>
              <a:rPr lang="ru-RU" dirty="0" smtClean="0"/>
              <a:t>(приложение7)</a:t>
            </a:r>
          </a:p>
          <a:p>
            <a:endParaRPr lang="ru-RU" dirty="0"/>
          </a:p>
        </p:txBody>
      </p:sp>
      <p:pic>
        <p:nvPicPr>
          <p:cNvPr id="1026" name="Picture 2" descr="C:\Users\Света\Desktop\Без названия (1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357818" y="1571612"/>
            <a:ext cx="3071834" cy="2214578"/>
          </a:xfrm>
          <a:prstGeom prst="rect">
            <a:avLst/>
          </a:prstGeom>
          <a:noFill/>
        </p:spPr>
      </p:pic>
      <p:pic>
        <p:nvPicPr>
          <p:cNvPr id="1027" name="Picture 3" descr="C:\Users\Света\Desktop\Без названия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3857628"/>
            <a:ext cx="3929090" cy="25003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0459020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8. Родители, в школу!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fontAlgn="ctr"/>
            <a:r>
              <a:rPr lang="ru-RU" dirty="0" smtClean="0"/>
              <a:t>Определение совместно с Советом  школ плана и способов оповещения родителей:  родительские собрания, сайты школ, красочные объявления и пр.</a:t>
            </a:r>
          </a:p>
          <a:p>
            <a:r>
              <a:rPr lang="ru-RU" dirty="0" smtClean="0"/>
              <a:t>Размещение </a:t>
            </a:r>
            <a:r>
              <a:rPr lang="ru-RU" b="1" dirty="0" smtClean="0"/>
              <a:t>объявлений/плакатов</a:t>
            </a:r>
            <a:r>
              <a:rPr lang="ru-RU" dirty="0" smtClean="0"/>
              <a:t> о мероприятиях </a:t>
            </a:r>
            <a:r>
              <a:rPr lang="ru-RU" b="1" dirty="0" smtClean="0"/>
              <a:t>на входе</a:t>
            </a:r>
            <a:r>
              <a:rPr lang="ru-RU" dirty="0" smtClean="0"/>
              <a:t> в школу </a:t>
            </a:r>
            <a:endParaRPr lang="ru-RU" dirty="0" smtClean="0"/>
          </a:p>
          <a:p>
            <a:r>
              <a:rPr lang="ru-RU" dirty="0" smtClean="0"/>
              <a:t>Проведение совместных конкурсов, </a:t>
            </a:r>
            <a:r>
              <a:rPr lang="ru-RU" dirty="0" err="1" smtClean="0"/>
              <a:t>онлайн-тестирования</a:t>
            </a:r>
            <a:r>
              <a:rPr lang="ru-RU" smtClean="0"/>
              <a:t>.</a:t>
            </a:r>
            <a:endParaRPr lang="ru-RU" dirty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42844" y="1428736"/>
          <a:ext cx="3786214" cy="3643338"/>
        </p:xfrm>
        <a:graphic>
          <a:graphicData uri="http://schemas.openxmlformats.org/presentationml/2006/ole">
            <p:oleObj spid="_x0000_s1026" name="Документ" r:id="rId3" imgW="2600257" imgH="2333715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08012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Этапы реализации проекта</a:t>
            </a:r>
            <a:endParaRPr lang="ru-RU" sz="3600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 algn="ctr">
              <a:lnSpc>
                <a:spcPct val="90000"/>
              </a:lnSpc>
              <a:spcBef>
                <a:spcPts val="1000"/>
              </a:spcBef>
              <a:buNone/>
            </a:pPr>
            <a:r>
              <a:rPr lang="ru-RU" sz="2100" b="1" dirty="0">
                <a:solidFill>
                  <a:srgbClr val="7030A0"/>
                </a:solidFill>
              </a:rPr>
              <a:t>1 этап подготовительный</a:t>
            </a:r>
          </a:p>
          <a:p>
            <a:pPr marL="0" lvl="0" indent="0" algn="ctr">
              <a:lnSpc>
                <a:spcPct val="90000"/>
              </a:lnSpc>
              <a:spcBef>
                <a:spcPts val="1000"/>
              </a:spcBef>
              <a:buNone/>
            </a:pPr>
            <a:r>
              <a:rPr lang="ru-RU" sz="2100" b="1" dirty="0">
                <a:solidFill>
                  <a:srgbClr val="7030A0"/>
                </a:solidFill>
              </a:rPr>
              <a:t>01-28.02.2018 г.</a:t>
            </a:r>
          </a:p>
          <a:p>
            <a:pPr marL="0" lvl="0" indent="0">
              <a:lnSpc>
                <a:spcPct val="90000"/>
              </a:lnSpc>
              <a:spcBef>
                <a:spcPts val="1000"/>
              </a:spcBef>
              <a:buNone/>
            </a:pPr>
            <a:r>
              <a:rPr lang="ru-RU" sz="1600" dirty="0">
                <a:solidFill>
                  <a:prstClr val="black"/>
                </a:solidFill>
              </a:rPr>
              <a:t>Формирование оргкомитета </a:t>
            </a:r>
            <a:r>
              <a:rPr lang="ru-RU" sz="1600" dirty="0" smtClean="0">
                <a:solidFill>
                  <a:prstClr val="black"/>
                </a:solidFill>
              </a:rPr>
              <a:t>по </a:t>
            </a:r>
            <a:r>
              <a:rPr lang="ru-RU" sz="1600" dirty="0">
                <a:solidFill>
                  <a:prstClr val="black"/>
                </a:solidFill>
              </a:rPr>
              <a:t>подготовке  </a:t>
            </a:r>
            <a:r>
              <a:rPr lang="ru-RU" sz="1600" dirty="0" smtClean="0">
                <a:solidFill>
                  <a:prstClr val="black"/>
                </a:solidFill>
              </a:rPr>
              <a:t>мероприятий в рамках проекта</a:t>
            </a:r>
            <a:endParaRPr lang="ru-RU" sz="1600" dirty="0">
              <a:solidFill>
                <a:prstClr val="black"/>
              </a:solidFill>
            </a:endParaRPr>
          </a:p>
          <a:p>
            <a:pPr marL="0" lvl="0" indent="0">
              <a:lnSpc>
                <a:spcPct val="90000"/>
              </a:lnSpc>
              <a:spcBef>
                <a:spcPts val="1000"/>
              </a:spcBef>
              <a:buNone/>
            </a:pPr>
            <a:r>
              <a:rPr lang="ru-RU" sz="1600" dirty="0">
                <a:solidFill>
                  <a:prstClr val="black"/>
                </a:solidFill>
              </a:rPr>
              <a:t>Составление сметы для проведения  </a:t>
            </a:r>
            <a:r>
              <a:rPr lang="ru-RU" sz="1600" dirty="0" smtClean="0">
                <a:solidFill>
                  <a:prstClr val="black"/>
                </a:solidFill>
              </a:rPr>
              <a:t>конкурсов, соревнований, концертов, выставок</a:t>
            </a:r>
            <a:endParaRPr lang="ru-RU" sz="1600" dirty="0">
              <a:solidFill>
                <a:prstClr val="black"/>
              </a:solidFill>
            </a:endParaRPr>
          </a:p>
          <a:p>
            <a:pPr marL="0" lvl="0" indent="0">
              <a:lnSpc>
                <a:spcPct val="90000"/>
              </a:lnSpc>
              <a:spcBef>
                <a:spcPts val="1000"/>
              </a:spcBef>
              <a:buNone/>
            </a:pPr>
            <a:r>
              <a:rPr lang="ru-RU" sz="1600" dirty="0">
                <a:solidFill>
                  <a:prstClr val="black"/>
                </a:solidFill>
              </a:rPr>
              <a:t>Распределение обязанностей по проведению мероприятия, подготовка аудиторий, договорённость приглашенными специалистами</a:t>
            </a:r>
          </a:p>
          <a:p>
            <a:pPr marL="0" lvl="0" indent="0" algn="ctr">
              <a:lnSpc>
                <a:spcPct val="90000"/>
              </a:lnSpc>
              <a:spcBef>
                <a:spcPts val="1000"/>
              </a:spcBef>
              <a:buNone/>
            </a:pPr>
            <a:r>
              <a:rPr lang="ru-RU" sz="2100" b="1" dirty="0" smtClean="0">
                <a:solidFill>
                  <a:srgbClr val="7030A0"/>
                </a:solidFill>
              </a:rPr>
              <a:t>2 </a:t>
            </a:r>
            <a:r>
              <a:rPr lang="ru-RU" sz="2100" b="1" dirty="0">
                <a:solidFill>
                  <a:srgbClr val="7030A0"/>
                </a:solidFill>
              </a:rPr>
              <a:t>этап реализационный </a:t>
            </a:r>
          </a:p>
          <a:p>
            <a:pPr marL="0" lvl="0" indent="0" algn="ctr">
              <a:lnSpc>
                <a:spcPct val="90000"/>
              </a:lnSpc>
              <a:spcBef>
                <a:spcPts val="1000"/>
              </a:spcBef>
              <a:buNone/>
            </a:pPr>
            <a:r>
              <a:rPr lang="ru-RU" sz="2100" b="1" dirty="0" smtClean="0">
                <a:solidFill>
                  <a:srgbClr val="7030A0"/>
                </a:solidFill>
              </a:rPr>
              <a:t>февраль- май </a:t>
            </a:r>
            <a:r>
              <a:rPr lang="ru-RU" sz="2100" b="1" dirty="0">
                <a:solidFill>
                  <a:srgbClr val="7030A0"/>
                </a:solidFill>
              </a:rPr>
              <a:t>2018 г.</a:t>
            </a:r>
          </a:p>
          <a:p>
            <a:pPr marL="0" lvl="0" indent="0">
              <a:lnSpc>
                <a:spcPct val="90000"/>
              </a:lnSpc>
              <a:spcBef>
                <a:spcPts val="1000"/>
              </a:spcBef>
              <a:buNone/>
            </a:pPr>
            <a:r>
              <a:rPr lang="ru-RU" sz="1600" dirty="0">
                <a:solidFill>
                  <a:prstClr val="black"/>
                </a:solidFill>
              </a:rPr>
              <a:t>Проведение мероприятий </a:t>
            </a:r>
            <a:r>
              <a:rPr lang="ru-RU" sz="1600" dirty="0" smtClean="0">
                <a:solidFill>
                  <a:prstClr val="black"/>
                </a:solidFill>
              </a:rPr>
              <a:t> </a:t>
            </a:r>
            <a:r>
              <a:rPr lang="ru-RU" sz="1600" dirty="0">
                <a:solidFill>
                  <a:prstClr val="black"/>
                </a:solidFill>
              </a:rPr>
              <a:t>по утвержденному плану</a:t>
            </a:r>
          </a:p>
          <a:p>
            <a:pPr marL="0" lvl="0" indent="0" algn="ctr">
              <a:lnSpc>
                <a:spcPct val="90000"/>
              </a:lnSpc>
              <a:spcBef>
                <a:spcPts val="1000"/>
              </a:spcBef>
              <a:buNone/>
            </a:pPr>
            <a:r>
              <a:rPr lang="ru-RU" sz="2100" b="1" dirty="0">
                <a:solidFill>
                  <a:srgbClr val="7030A0"/>
                </a:solidFill>
              </a:rPr>
              <a:t>3 этап рефлексивный </a:t>
            </a:r>
            <a:r>
              <a:rPr lang="ru-RU" sz="2100" b="1" dirty="0" smtClean="0">
                <a:solidFill>
                  <a:srgbClr val="7030A0"/>
                </a:solidFill>
              </a:rPr>
              <a:t> </a:t>
            </a:r>
            <a:endParaRPr lang="ru-RU" sz="2100" b="1" dirty="0">
              <a:solidFill>
                <a:srgbClr val="7030A0"/>
              </a:solidFill>
            </a:endParaRPr>
          </a:p>
          <a:p>
            <a:pPr marL="0" lvl="0" indent="0">
              <a:lnSpc>
                <a:spcPct val="90000"/>
              </a:lnSpc>
              <a:spcBef>
                <a:spcPts val="1000"/>
              </a:spcBef>
              <a:buNone/>
            </a:pPr>
            <a:r>
              <a:rPr lang="ru-RU" sz="1600" dirty="0">
                <a:solidFill>
                  <a:prstClr val="black"/>
                </a:solidFill>
              </a:rPr>
              <a:t>Получение отзывов о проекте</a:t>
            </a:r>
          </a:p>
          <a:p>
            <a:pPr marL="0" lvl="0" indent="0">
              <a:lnSpc>
                <a:spcPct val="90000"/>
              </a:lnSpc>
              <a:spcBef>
                <a:spcPts val="1000"/>
              </a:spcBef>
              <a:buNone/>
            </a:pPr>
            <a:r>
              <a:rPr lang="ru-RU" sz="1600" dirty="0">
                <a:solidFill>
                  <a:prstClr val="black"/>
                </a:solidFill>
              </a:rPr>
              <a:t>Формирование отчетов о проведении </a:t>
            </a:r>
            <a:r>
              <a:rPr lang="ru-RU" sz="1600" dirty="0" smtClean="0">
                <a:solidFill>
                  <a:prstClr val="black"/>
                </a:solidFill>
              </a:rPr>
              <a:t>конкурсов, викторин, выставок  и т.д.</a:t>
            </a:r>
            <a:endParaRPr lang="ru-RU" sz="1600" dirty="0">
              <a:solidFill>
                <a:prstClr val="black"/>
              </a:solidFill>
            </a:endParaRPr>
          </a:p>
          <a:p>
            <a:pPr marL="0" lvl="0" indent="0">
              <a:lnSpc>
                <a:spcPct val="90000"/>
              </a:lnSpc>
              <a:spcBef>
                <a:spcPts val="1000"/>
              </a:spcBef>
              <a:buNone/>
            </a:pPr>
            <a:r>
              <a:rPr lang="ru-RU" sz="1600" dirty="0">
                <a:solidFill>
                  <a:prstClr val="black"/>
                </a:solidFill>
              </a:rPr>
              <a:t>Подготовка фотоотчета с размещением в СМИ и на сайте  </a:t>
            </a:r>
            <a:r>
              <a:rPr lang="ru-RU" sz="1600" dirty="0" smtClean="0">
                <a:solidFill>
                  <a:prstClr val="black"/>
                </a:solidFill>
              </a:rPr>
              <a:t>комитета и Администрации района</a:t>
            </a:r>
            <a:endParaRPr lang="ru-RU" sz="1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005166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Ожидаемый результат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>
              <a:lnSpc>
                <a:spcPct val="90000"/>
              </a:lnSpc>
              <a:spcBef>
                <a:spcPts val="1000"/>
              </a:spcBef>
              <a:buNone/>
            </a:pPr>
            <a:r>
              <a:rPr lang="ru-RU" sz="2200" dirty="0" smtClean="0">
                <a:solidFill>
                  <a:prstClr val="black"/>
                </a:solidFill>
              </a:rPr>
              <a:t>Такие </a:t>
            </a:r>
            <a:r>
              <a:rPr lang="ru-RU" sz="2200" b="1" dirty="0">
                <a:solidFill>
                  <a:prstClr val="black"/>
                </a:solidFill>
              </a:rPr>
              <a:t>широкие социальные контакты </a:t>
            </a:r>
            <a:r>
              <a:rPr lang="ru-RU" sz="2200" dirty="0">
                <a:solidFill>
                  <a:prstClr val="black"/>
                </a:solidFill>
              </a:rPr>
              <a:t>обогащают всех участников, создают положительную эмоциональную атмосферу, как для детей, так и для взрослых, обеспечивают необходимые глубинные связи между участниками образовательного процесса.</a:t>
            </a:r>
          </a:p>
          <a:p>
            <a:pPr marL="0" lvl="0" indent="0">
              <a:lnSpc>
                <a:spcPct val="90000"/>
              </a:lnSpc>
              <a:spcBef>
                <a:spcPts val="1000"/>
              </a:spcBef>
              <a:buNone/>
            </a:pPr>
            <a:r>
              <a:rPr lang="ru-RU" sz="2200" dirty="0">
                <a:solidFill>
                  <a:prstClr val="black"/>
                </a:solidFill>
              </a:rPr>
              <a:t>В результате </a:t>
            </a:r>
            <a:r>
              <a:rPr lang="ru-RU" sz="2200" b="1" dirty="0">
                <a:solidFill>
                  <a:prstClr val="black"/>
                </a:solidFill>
              </a:rPr>
              <a:t>обновления формата взаимодействия </a:t>
            </a:r>
            <a:r>
              <a:rPr lang="ru-RU" sz="2200" b="1" dirty="0" smtClean="0">
                <a:solidFill>
                  <a:prstClr val="black"/>
                </a:solidFill>
              </a:rPr>
              <a:t>с педагогами, родителями, молодёжью  </a:t>
            </a:r>
            <a:r>
              <a:rPr lang="ru-RU" sz="2200" dirty="0">
                <a:solidFill>
                  <a:prstClr val="black"/>
                </a:solidFill>
              </a:rPr>
              <a:t>и привлечения их к организации досуговых мероприятий обеспечивается повышение  </a:t>
            </a:r>
            <a:r>
              <a:rPr lang="ru-RU" sz="2200" dirty="0" smtClean="0">
                <a:solidFill>
                  <a:prstClr val="black"/>
                </a:solidFill>
              </a:rPr>
              <a:t>качества проводимых мероприятий.</a:t>
            </a:r>
            <a:endParaRPr lang="ru-RU" sz="2200" dirty="0">
              <a:solidFill>
                <a:prstClr val="black"/>
              </a:solidFill>
            </a:endParaRPr>
          </a:p>
          <a:p>
            <a:pPr marL="0" lvl="0" indent="0">
              <a:lnSpc>
                <a:spcPct val="90000"/>
              </a:lnSpc>
              <a:spcBef>
                <a:spcPts val="1000"/>
              </a:spcBef>
              <a:buNone/>
            </a:pPr>
            <a:r>
              <a:rPr lang="ru-RU" sz="2200" b="1" dirty="0">
                <a:solidFill>
                  <a:prstClr val="black"/>
                </a:solidFill>
              </a:rPr>
              <a:t>Неформальный характер работы </a:t>
            </a:r>
            <a:r>
              <a:rPr lang="ru-RU" sz="2200" b="1" dirty="0" smtClean="0">
                <a:solidFill>
                  <a:prstClr val="black"/>
                </a:solidFill>
              </a:rPr>
              <a:t>всех участников проекта </a:t>
            </a:r>
            <a:r>
              <a:rPr lang="ru-RU" sz="2200" dirty="0">
                <a:solidFill>
                  <a:prstClr val="black"/>
                </a:solidFill>
              </a:rPr>
              <a:t>позволяет создать активную развивающую среду, обеспечивающую единые подходы к развитию личности в семье и школьном коллективе, а также позволяет существенно </a:t>
            </a:r>
            <a:r>
              <a:rPr lang="ru-RU" sz="2200" b="1" dirty="0">
                <a:solidFill>
                  <a:prstClr val="black"/>
                </a:solidFill>
              </a:rPr>
              <a:t>обогатить опыт межличностного общения детей, родителей </a:t>
            </a:r>
            <a:r>
              <a:rPr lang="ru-RU" sz="2200" b="1" dirty="0" smtClean="0">
                <a:solidFill>
                  <a:prstClr val="black"/>
                </a:solidFill>
              </a:rPr>
              <a:t>, педагогов и других социальных слоёв населения.</a:t>
            </a:r>
            <a:endParaRPr lang="ru-RU" sz="2200" b="1" dirty="0">
              <a:solidFill>
                <a:prstClr val="black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578907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Смета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Наградной материал-5000 руб.</a:t>
            </a:r>
          </a:p>
          <a:p>
            <a:r>
              <a:rPr lang="ru-RU" dirty="0" smtClean="0"/>
              <a:t>Призы и подарки-25000 руб</a:t>
            </a:r>
            <a:r>
              <a:rPr lang="ru-RU" dirty="0"/>
              <a:t>.</a:t>
            </a:r>
            <a:endParaRPr lang="ru-RU" dirty="0" smtClean="0"/>
          </a:p>
          <a:p>
            <a:r>
              <a:rPr lang="ru-RU" dirty="0" smtClean="0"/>
              <a:t>Расходный материал-5000 руб.</a:t>
            </a:r>
          </a:p>
          <a:p>
            <a:r>
              <a:rPr lang="ru-RU" dirty="0" smtClean="0"/>
              <a:t>ГСМ – 15000 руб.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01928086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375</TotalTime>
  <Words>853</Words>
  <Application>Microsoft Office PowerPoint</Application>
  <PresentationFormat>Экран (4:3)</PresentationFormat>
  <Paragraphs>81</Paragraphs>
  <Slides>16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8" baseType="lpstr">
      <vt:lpstr>Тема Office</vt:lpstr>
      <vt:lpstr>Документ Microsoft Office Word</vt:lpstr>
      <vt:lpstr>Комитет Администрации Краснощёковского района по образованию</vt:lpstr>
      <vt:lpstr>Краткое описание проекта</vt:lpstr>
      <vt:lpstr>Муниципальный проект «Я, ты, он, она-вместе добрые дела!»</vt:lpstr>
      <vt:lpstr>Целевая аудитория проекта</vt:lpstr>
      <vt:lpstr>Содержание проекта</vt:lpstr>
      <vt:lpstr>В рамках проекта в 2018 году стартовали  7 направлений совместной деятельности</vt:lpstr>
      <vt:lpstr>2. «Память горя сурова, память славы жива»</vt:lpstr>
      <vt:lpstr>3. «Дари добро»</vt:lpstr>
      <vt:lpstr>4. «Мы за здоровый образ жизни»</vt:lpstr>
      <vt:lpstr>5. Здесь род мой, исток мой, дорога моя.»</vt:lpstr>
      <vt:lpstr>6. «Будущее страны – это мы»</vt:lpstr>
      <vt:lpstr>7. «Голосуй настоящим-думай о будущем»</vt:lpstr>
      <vt:lpstr>8. Родители, в школу!</vt:lpstr>
      <vt:lpstr>Этапы реализации проекта</vt:lpstr>
      <vt:lpstr>Ожидаемый результат</vt:lpstr>
      <vt:lpstr>Смета проекта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Инна Юрьевна</dc:creator>
  <cp:lastModifiedBy>Света</cp:lastModifiedBy>
  <cp:revision>30</cp:revision>
  <dcterms:created xsi:type="dcterms:W3CDTF">2018-02-06T03:15:13Z</dcterms:created>
  <dcterms:modified xsi:type="dcterms:W3CDTF">2018-02-27T13:58:44Z</dcterms:modified>
</cp:coreProperties>
</file>